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80" r:id="rId2"/>
    <p:sldId id="286" r:id="rId3"/>
    <p:sldId id="287" r:id="rId4"/>
    <p:sldId id="288" r:id="rId5"/>
    <p:sldId id="289" r:id="rId6"/>
    <p:sldId id="290" r:id="rId7"/>
    <p:sldId id="300" r:id="rId8"/>
    <p:sldId id="301" r:id="rId9"/>
    <p:sldId id="293" r:id="rId10"/>
    <p:sldId id="292" r:id="rId11"/>
    <p:sldId id="294" r:id="rId12"/>
    <p:sldId id="295" r:id="rId13"/>
    <p:sldId id="297" r:id="rId14"/>
    <p:sldId id="298" r:id="rId15"/>
  </p:sldIdLst>
  <p:sldSz cx="9906000" cy="6858000" type="A4"/>
  <p:notesSz cx="7104063" cy="10234613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4C5C3"/>
    <a:srgbClr val="FF9999"/>
    <a:srgbClr val="5FC5DC"/>
    <a:srgbClr val="FBDA3F"/>
    <a:srgbClr val="CCD8E4"/>
    <a:srgbClr val="433F71"/>
    <a:srgbClr val="61AEB0"/>
    <a:srgbClr val="8392A5"/>
    <a:srgbClr val="FF6600"/>
    <a:srgbClr val="A0AC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DA37D80-6434-44D0-A028-1B22A696006F}" styleName="밝은 스타일 3 - 강조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453" autoAdjust="0"/>
    <p:restoredTop sz="94660"/>
  </p:normalViewPr>
  <p:slideViewPr>
    <p:cSldViewPr snapToGrid="0">
      <p:cViewPr varScale="1">
        <p:scale>
          <a:sx n="88" d="100"/>
          <a:sy n="88" d="100"/>
        </p:scale>
        <p:origin x="-108" y="-1380"/>
      </p:cViewPr>
      <p:guideLst>
        <p:guide orient="horz" pos="3642"/>
        <p:guide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-3858" y="-96"/>
      </p:cViewPr>
      <p:guideLst>
        <p:guide orient="horz" pos="3224"/>
        <p:guide pos="223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E86C12BD-46DB-4ADE-8F1D-3CC31797BF2D}" type="datetimeFigureOut">
              <a:rPr lang="ko-KR" altLang="en-US" smtClean="0"/>
              <a:t>2019-06-26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781050" y="768350"/>
            <a:ext cx="554196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710407" y="4861441"/>
            <a:ext cx="5683250" cy="4605576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4023992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3AAB59A2-1CAA-4E18-A990-072674A6E692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249071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34965-AA62-4B11-8E21-BCC8B6B1C605}" type="datetimeFigureOut">
              <a:rPr lang="ko-KR" altLang="en-US" smtClean="0"/>
              <a:t>2019-06-26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8EA5A-3D83-4153-BA04-CD45CB72BF70}" type="slidenum">
              <a:rPr lang="ko-KR" altLang="en-US" smtClean="0"/>
              <a:t>‹#›</a:t>
            </a:fld>
            <a:endParaRPr lang="ko-KR" altLang="en-US" dirty="0"/>
          </a:p>
        </p:txBody>
      </p:sp>
      <p:pic>
        <p:nvPicPr>
          <p:cNvPr id="7" name="Picture 28" descr="LOGO"/>
          <p:cNvPicPr>
            <a:picLocks noChangeAspect="1" noChangeArrowheads="1"/>
          </p:cNvPicPr>
          <p:nvPr userDrawn="1"/>
        </p:nvPicPr>
        <p:blipFill>
          <a:blip r:embed="rId2" cstate="print"/>
          <a:srcRect l="74409" t="84653" b="4861"/>
          <a:stretch>
            <a:fillRect/>
          </a:stretch>
        </p:blipFill>
        <p:spPr bwMode="auto">
          <a:xfrm>
            <a:off x="7375525" y="5900737"/>
            <a:ext cx="2339975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151629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34965-AA62-4B11-8E21-BCC8B6B1C605}" type="datetimeFigureOut">
              <a:rPr lang="ko-KR" altLang="en-US" smtClean="0"/>
              <a:t>2019-06-26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8EA5A-3D83-4153-BA04-CD45CB72BF7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83694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34965-AA62-4B11-8E21-BCC8B6B1C605}" type="datetimeFigureOut">
              <a:rPr lang="ko-KR" altLang="en-US" smtClean="0"/>
              <a:t>2019-06-26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8EA5A-3D83-4153-BA04-CD45CB72BF7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322710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34965-AA62-4B11-8E21-BCC8B6B1C605}" type="datetimeFigureOut">
              <a:rPr lang="ko-KR" altLang="en-US" smtClean="0"/>
              <a:t>2019-06-26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8EA5A-3D83-4153-BA04-CD45CB72BF7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339900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34965-AA62-4B11-8E21-BCC8B6B1C605}" type="datetimeFigureOut">
              <a:rPr lang="ko-KR" altLang="en-US" smtClean="0"/>
              <a:t>2019-06-26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8EA5A-3D83-4153-BA04-CD45CB72BF7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55405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34965-AA62-4B11-8E21-BCC8B6B1C605}" type="datetimeFigureOut">
              <a:rPr lang="ko-KR" altLang="en-US" smtClean="0"/>
              <a:t>2019-06-26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8EA5A-3D83-4153-BA04-CD45CB72BF7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46335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34965-AA62-4B11-8E21-BCC8B6B1C605}" type="datetimeFigureOut">
              <a:rPr lang="ko-KR" altLang="en-US" smtClean="0"/>
              <a:t>2019-06-26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8EA5A-3D83-4153-BA04-CD45CB72BF7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767347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34965-AA62-4B11-8E21-BCC8B6B1C605}" type="datetimeFigureOut">
              <a:rPr lang="ko-KR" altLang="en-US" smtClean="0"/>
              <a:t>2019-06-26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8EA5A-3D83-4153-BA04-CD45CB72BF7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349571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34965-AA62-4B11-8E21-BCC8B6B1C605}" type="datetimeFigureOut">
              <a:rPr lang="ko-KR" altLang="en-US" smtClean="0"/>
              <a:t>2019-06-26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8EA5A-3D83-4153-BA04-CD45CB72BF7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892824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34965-AA62-4B11-8E21-BCC8B6B1C605}" type="datetimeFigureOut">
              <a:rPr lang="ko-KR" altLang="en-US" smtClean="0"/>
              <a:t>2019-06-26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8EA5A-3D83-4153-BA04-CD45CB72BF7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575568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34965-AA62-4B11-8E21-BCC8B6B1C605}" type="datetimeFigureOut">
              <a:rPr lang="ko-KR" altLang="en-US" smtClean="0"/>
              <a:t>2019-06-26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8EA5A-3D83-4153-BA04-CD45CB72BF7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802544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rightnessContrast bright="9000" contrast="3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06000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26000">
                <a:schemeClr val="bg1"/>
              </a:gs>
              <a:gs pos="88000">
                <a:schemeClr val="bg2">
                  <a:lumMod val="71000"/>
                </a:schemeClr>
              </a:gs>
              <a:gs pos="0">
                <a:schemeClr val="bg1">
                  <a:lumMod val="95000"/>
                </a:scheme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</p:spPr>
      </p:pic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B34965-AA62-4B11-8E21-BCC8B6B1C605}" type="datetimeFigureOut">
              <a:rPr lang="ko-KR" altLang="en-US" smtClean="0"/>
              <a:t>2019-06-26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98EA5A-3D83-4153-BA04-CD45CB72BF70}" type="slidenum">
              <a:rPr lang="ko-KR" altLang="en-US" smtClean="0"/>
              <a:t>‹#›</a:t>
            </a:fld>
            <a:endParaRPr lang="ko-KR" altLang="en-US" dirty="0"/>
          </a:p>
        </p:txBody>
      </p:sp>
      <p:pic>
        <p:nvPicPr>
          <p:cNvPr id="9" name="Picture 28" descr="LOGO"/>
          <p:cNvPicPr>
            <a:picLocks noChangeAspect="1" noChangeArrowheads="1"/>
          </p:cNvPicPr>
          <p:nvPr userDrawn="1"/>
        </p:nvPicPr>
        <p:blipFill>
          <a:blip r:embed="rId15" cstate="print"/>
          <a:srcRect l="74409" t="84653" b="4861"/>
          <a:stretch>
            <a:fillRect/>
          </a:stretch>
        </p:blipFill>
        <p:spPr bwMode="auto">
          <a:xfrm>
            <a:off x="7375525" y="5900737"/>
            <a:ext cx="2339975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76869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자유형 28"/>
          <p:cNvSpPr/>
          <p:nvPr/>
        </p:nvSpPr>
        <p:spPr>
          <a:xfrm>
            <a:off x="3441944" y="0"/>
            <a:ext cx="6464057" cy="5379256"/>
          </a:xfrm>
          <a:custGeom>
            <a:avLst/>
            <a:gdLst>
              <a:gd name="connsiteX0" fmla="*/ 274698 w 7955763"/>
              <a:gd name="connsiteY0" fmla="*/ 0 h 6353010"/>
              <a:gd name="connsiteX1" fmla="*/ 1069481 w 7955763"/>
              <a:gd name="connsiteY1" fmla="*/ 0 h 6353010"/>
              <a:gd name="connsiteX2" fmla="*/ 1055724 w 7955763"/>
              <a:gd name="connsiteY2" fmla="*/ 30431 h 6353010"/>
              <a:gd name="connsiteX3" fmla="*/ 739932 w 7955763"/>
              <a:gd name="connsiteY3" fmla="*/ 1594602 h 6353010"/>
              <a:gd name="connsiteX4" fmla="*/ 4758407 w 7955763"/>
              <a:gd name="connsiteY4" fmla="*/ 5613077 h 6353010"/>
              <a:gd name="connsiteX5" fmla="*/ 7859258 w 7955763"/>
              <a:gd name="connsiteY5" fmla="*/ 4150725 h 6353010"/>
              <a:gd name="connsiteX6" fmla="*/ 7955763 w 7955763"/>
              <a:gd name="connsiteY6" fmla="*/ 4021670 h 6353010"/>
              <a:gd name="connsiteX7" fmla="*/ 7955763 w 7955763"/>
              <a:gd name="connsiteY7" fmla="*/ 5118673 h 6353010"/>
              <a:gd name="connsiteX8" fmla="*/ 7785197 w 7955763"/>
              <a:gd name="connsiteY8" fmla="*/ 5266421 h 6353010"/>
              <a:gd name="connsiteX9" fmla="*/ 4758408 w 7955763"/>
              <a:gd name="connsiteY9" fmla="*/ 6353010 h 6353010"/>
              <a:gd name="connsiteX10" fmla="*/ 0 w 7955763"/>
              <a:gd name="connsiteY10" fmla="*/ 1594602 h 6353010"/>
              <a:gd name="connsiteX11" fmla="*/ 213929 w 7955763"/>
              <a:gd name="connsiteY11" fmla="*/ 179597 h 63530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7955763" h="6353010">
                <a:moveTo>
                  <a:pt x="274698" y="0"/>
                </a:moveTo>
                <a:lnTo>
                  <a:pt x="1069481" y="0"/>
                </a:lnTo>
                <a:lnTo>
                  <a:pt x="1055724" y="30431"/>
                </a:lnTo>
                <a:cubicBezTo>
                  <a:pt x="852378" y="511194"/>
                  <a:pt x="739932" y="1039767"/>
                  <a:pt x="739932" y="1594602"/>
                </a:cubicBezTo>
                <a:cubicBezTo>
                  <a:pt x="739932" y="3813944"/>
                  <a:pt x="2539066" y="5613077"/>
                  <a:pt x="4758407" y="5613077"/>
                </a:cubicBezTo>
                <a:cubicBezTo>
                  <a:pt x="6006787" y="5613077"/>
                  <a:pt x="7122210" y="5043820"/>
                  <a:pt x="7859258" y="4150725"/>
                </a:cubicBezTo>
                <a:lnTo>
                  <a:pt x="7955763" y="4021670"/>
                </a:lnTo>
                <a:lnTo>
                  <a:pt x="7955763" y="5118673"/>
                </a:lnTo>
                <a:lnTo>
                  <a:pt x="7785197" y="5266421"/>
                </a:lnTo>
                <a:cubicBezTo>
                  <a:pt x="6962664" y="5945236"/>
                  <a:pt x="5908156" y="6353010"/>
                  <a:pt x="4758408" y="6353010"/>
                </a:cubicBezTo>
                <a:cubicBezTo>
                  <a:pt x="2130413" y="6353010"/>
                  <a:pt x="0" y="4222598"/>
                  <a:pt x="0" y="1594602"/>
                </a:cubicBezTo>
                <a:cubicBezTo>
                  <a:pt x="0" y="1101853"/>
                  <a:pt x="74898" y="626597"/>
                  <a:pt x="213929" y="179597"/>
                </a:cubicBezTo>
                <a:close/>
              </a:path>
            </a:pathLst>
          </a:custGeom>
          <a:gradFill>
            <a:gsLst>
              <a:gs pos="0">
                <a:srgbClr val="5FC5DC"/>
              </a:gs>
              <a:gs pos="100000">
                <a:srgbClr val="00B0F0"/>
              </a:gs>
            </a:gsLst>
            <a:lin ang="5400000" scaled="1"/>
          </a:gra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1111230" y="2222513"/>
            <a:ext cx="7711863" cy="2051023"/>
          </a:xfrm>
          <a:prstGeom prst="rect">
            <a:avLst/>
          </a:prstGeom>
          <a:gradFill flip="none" rotWithShape="1">
            <a:gsLst>
              <a:gs pos="0">
                <a:srgbClr val="00B0F0">
                  <a:shade val="30000"/>
                  <a:satMod val="115000"/>
                </a:srgbClr>
              </a:gs>
              <a:gs pos="50000">
                <a:srgbClr val="00B0F0">
                  <a:shade val="67500"/>
                  <a:satMod val="115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path path="circle">
              <a:fillToRect l="100000" b="100000"/>
            </a:path>
            <a:tileRect t="-100000" r="-100000"/>
          </a:gradFill>
          <a:ln>
            <a:solidFill>
              <a:schemeClr val="bg1">
                <a:lumMod val="95000"/>
              </a:schemeClr>
            </a:solidFill>
          </a:ln>
          <a:effectLst>
            <a:outerShdw blurRad="609600" dist="660400" dir="8100000" sx="96000" sy="96000" algn="t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출퇴근재해보상제도</a:t>
            </a:r>
            <a:endParaRPr lang="en-US" altLang="ko-KR" sz="60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US" altLang="ko-KR" sz="20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1300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5"/>
          <p:cNvSpPr/>
          <p:nvPr/>
        </p:nvSpPr>
        <p:spPr>
          <a:xfrm>
            <a:off x="2838450" y="1276865"/>
            <a:ext cx="6724650" cy="4771510"/>
          </a:xfrm>
          <a:prstGeom prst="rect">
            <a:avLst/>
          </a:prstGeom>
          <a:solidFill>
            <a:srgbClr val="B383AB">
              <a:alpha val="5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itchFamily="2" charset="2"/>
              <a:buChar char="u"/>
              <a:defRPr/>
            </a:pPr>
            <a:r>
              <a:rPr lang="ko-KR" altLang="en-US" b="1" dirty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아동이나 장애인을 교육</a:t>
            </a:r>
            <a:r>
              <a:rPr lang="en-US" altLang="ko-KR" b="1" dirty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(</a:t>
            </a:r>
            <a:r>
              <a:rPr lang="ko-KR" altLang="en-US" b="1" dirty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보육</a:t>
            </a:r>
            <a:r>
              <a:rPr lang="en-US" altLang="ko-KR" b="1" dirty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)</a:t>
            </a:r>
            <a:r>
              <a:rPr lang="ko-KR" altLang="en-US" b="1" dirty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기관에 데려주거나 데려오기    위해 경로상의 일탈 또는 중단이 있더라도 인정 </a:t>
            </a:r>
            <a:endParaRPr lang="en-US" altLang="ko-KR" b="1" dirty="0">
              <a:ln>
                <a:solidFill>
                  <a:schemeClr val="bg2">
                    <a:lumMod val="50000"/>
                  </a:schemeClr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>
              <a:defRPr/>
            </a:pPr>
            <a:endParaRPr lang="en-US" altLang="ko-KR" sz="1100" b="1" dirty="0" smtClean="0">
              <a:ln>
                <a:solidFill>
                  <a:schemeClr val="bg2">
                    <a:lumMod val="75000"/>
                  </a:schemeClr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r>
              <a:rPr lang="en-US" altLang="ko-KR" b="1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ko-KR" b="1" dirty="0" smtClean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en-US" altLang="ko-KR" sz="1600" b="1" dirty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* </a:t>
            </a:r>
            <a:r>
              <a:rPr lang="ko-KR" altLang="en-US" sz="1600" b="1" dirty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단</a:t>
            </a:r>
            <a:r>
              <a:rPr lang="en-US" altLang="ko-KR" sz="1600" b="1" dirty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, </a:t>
            </a:r>
            <a:r>
              <a:rPr lang="ko-KR" altLang="en-US" sz="1600" b="1" dirty="0" smtClean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건물 내에서의 </a:t>
            </a:r>
            <a:r>
              <a:rPr lang="ko-KR" altLang="en-US" sz="1600" b="1" dirty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사고는 불인정</a:t>
            </a:r>
            <a:endParaRPr lang="en-US" altLang="ko-KR" sz="1600" b="1" dirty="0">
              <a:ln>
                <a:solidFill>
                  <a:schemeClr val="bg2">
                    <a:lumMod val="50000"/>
                  </a:schemeClr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>
              <a:defRPr/>
            </a:pPr>
            <a:endParaRPr lang="en-US" altLang="ko-KR" sz="2000" b="1" dirty="0">
              <a:ln>
                <a:solidFill>
                  <a:schemeClr val="bg2">
                    <a:lumMod val="75000"/>
                  </a:schemeClr>
                </a:solidFill>
              </a:ln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Wingdings" pitchFamily="2" charset="2"/>
              <a:buChar char="ü"/>
              <a:defRPr/>
            </a:pPr>
            <a:r>
              <a:rPr lang="en-US" altLang="ko-KR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ko-KR" altLang="en-US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인정</a:t>
            </a:r>
            <a:r>
              <a:rPr lang="en-US" altLang="ko-KR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</a:p>
          <a:p>
            <a:pPr>
              <a:lnSpc>
                <a:spcPct val="150000"/>
              </a:lnSpc>
              <a:defRPr/>
            </a:pPr>
            <a:r>
              <a:rPr lang="ko-KR" altLang="en-US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출근길에 자녀를 학교에 데려다 준 후 회사로 가던 중 발생한 사고</a:t>
            </a:r>
            <a:endParaRPr lang="en-US" altLang="ko-KR" sz="1600" b="1" dirty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endParaRPr lang="en-US" altLang="ko-KR" sz="700" b="1" dirty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en-US" altLang="ko-KR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ko-KR" altLang="en-US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불인정</a:t>
            </a:r>
            <a:r>
              <a:rPr lang="en-US" altLang="ko-KR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</a:p>
          <a:p>
            <a:pPr>
              <a:defRPr/>
            </a:pPr>
            <a:r>
              <a:rPr lang="ko-KR" altLang="en-US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퇴근 중 아르바이트를 마친 고교생 자녀를 태우고 집으로 가던 중 </a:t>
            </a:r>
            <a:endParaRPr lang="en-US" altLang="ko-KR" sz="1600" b="1" dirty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r>
              <a:rPr lang="en-US" altLang="ko-KR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r>
              <a:rPr lang="ko-KR" altLang="en-US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발생한 사고</a:t>
            </a:r>
            <a:endParaRPr lang="en-US" altLang="ko-KR" sz="1600" b="1" dirty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Rectangle 12"/>
          <p:cNvSpPr/>
          <p:nvPr/>
        </p:nvSpPr>
        <p:spPr>
          <a:xfrm>
            <a:off x="635000" y="1276865"/>
            <a:ext cx="2203449" cy="4771510"/>
          </a:xfrm>
          <a:prstGeom prst="rect">
            <a:avLst/>
          </a:prstGeom>
          <a:solidFill>
            <a:srgbClr val="7E4D76">
              <a:alpha val="5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ko-KR" altLang="en-US" sz="1900" dirty="0">
                <a:ln w="3175" cmpd="sng"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아동이나 장애인을 교육기관에 </a:t>
            </a:r>
            <a:endParaRPr lang="en-US" altLang="ko-KR" sz="1900" dirty="0" smtClean="0">
              <a:ln w="3175" cmpd="sng">
                <a:solidFill>
                  <a:schemeClr val="tx1">
                    <a:lumMod val="50000"/>
                    <a:lumOff val="50000"/>
                  </a:schemeClr>
                </a:solidFill>
              </a:ln>
              <a:solidFill>
                <a:schemeClr val="accent4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itchFamily="18" charset="-127"/>
              <a:ea typeface="HY견고딕" pitchFamily="18" charset="-127"/>
            </a:endParaRPr>
          </a:p>
          <a:p>
            <a:pPr algn="ctr">
              <a:defRPr/>
            </a:pPr>
            <a:r>
              <a:rPr lang="ko-KR" altLang="en-US" sz="1900" dirty="0" smtClean="0">
                <a:ln w="3175" cmpd="sng"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데려주거나 </a:t>
            </a:r>
            <a:endParaRPr lang="en-US" altLang="ko-KR" sz="1900" dirty="0" smtClean="0">
              <a:ln w="3175" cmpd="sng">
                <a:solidFill>
                  <a:schemeClr val="tx1">
                    <a:lumMod val="50000"/>
                    <a:lumOff val="50000"/>
                  </a:schemeClr>
                </a:solidFill>
              </a:ln>
              <a:solidFill>
                <a:schemeClr val="accent4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itchFamily="18" charset="-127"/>
              <a:ea typeface="HY견고딕" pitchFamily="18" charset="-127"/>
            </a:endParaRPr>
          </a:p>
          <a:p>
            <a:pPr algn="ctr">
              <a:defRPr/>
            </a:pPr>
            <a:r>
              <a:rPr lang="ko-KR" altLang="en-US" sz="1900" dirty="0" smtClean="0">
                <a:ln w="3175" cmpd="sng"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데려오는 </a:t>
            </a:r>
            <a:r>
              <a:rPr lang="ko-KR" altLang="en-US" sz="1900" dirty="0">
                <a:ln w="3175" cmpd="sng"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행위</a:t>
            </a:r>
          </a:p>
        </p:txBody>
      </p:sp>
      <p:sp>
        <p:nvSpPr>
          <p:cNvPr id="5" name="모서리가 둥근 직사각형 4"/>
          <p:cNvSpPr/>
          <p:nvPr/>
        </p:nvSpPr>
        <p:spPr>
          <a:xfrm>
            <a:off x="0" y="0"/>
            <a:ext cx="4258962" cy="738960"/>
          </a:xfrm>
          <a:prstGeom prst="roundRect">
            <a:avLst>
              <a:gd name="adj" fmla="val 6251"/>
            </a:avLst>
          </a:prstGeom>
          <a:gradFill flip="none" rotWithShape="1">
            <a:gsLst>
              <a:gs pos="0">
                <a:srgbClr val="5FC5DC"/>
              </a:gs>
              <a:gs pos="43000">
                <a:srgbClr val="00B0F0"/>
              </a:gs>
            </a:gsLst>
            <a:lin ang="18900000" scaled="1"/>
            <a:tileRect/>
          </a:gradFill>
          <a:ln>
            <a:solidFill>
              <a:schemeClr val="bg1"/>
            </a:solidFill>
          </a:ln>
          <a:effectLst>
            <a:outerShdw blurRad="609600" dist="127000" dir="3000000" sx="96000" sy="96000" algn="t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2800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28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anose="02030600000101010101" pitchFamily="18" charset="-127"/>
                <a:ea typeface="HY헤드라인M" panose="02030600000101010101" pitchFamily="18" charset="-127"/>
              </a:rPr>
              <a:t>일탈</a:t>
            </a:r>
            <a:r>
              <a:rPr lang="en-US" altLang="ko-KR" sz="2800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2800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anose="02030600000101010101" pitchFamily="18" charset="-127"/>
                <a:ea typeface="HY헤드라인M" panose="02030600000101010101" pitchFamily="18" charset="-127"/>
              </a:rPr>
              <a:t>중단의 예외</a:t>
            </a:r>
          </a:p>
        </p:txBody>
      </p:sp>
    </p:spTree>
    <p:extLst>
      <p:ext uri="{BB962C8B-B14F-4D97-AF65-F5344CB8AC3E}">
        <p14:creationId xmlns:p14="http://schemas.microsoft.com/office/powerpoint/2010/main" val="3591011817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/>
          <p:nvPr/>
        </p:nvSpPr>
        <p:spPr>
          <a:xfrm>
            <a:off x="2838449" y="1276865"/>
            <a:ext cx="6724651" cy="4771510"/>
          </a:xfrm>
          <a:prstGeom prst="rect">
            <a:avLst/>
          </a:prstGeom>
          <a:solidFill>
            <a:srgbClr val="74C5C3">
              <a:alpha val="5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itchFamily="2" charset="2"/>
              <a:buChar char="u"/>
              <a:defRPr/>
            </a:pPr>
            <a:r>
              <a:rPr lang="ko-KR" altLang="en-US" b="1" dirty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진료목적으로 경로상의 일탈 또는 중단이 있더라도 인정 </a:t>
            </a:r>
            <a:endParaRPr lang="en-US" altLang="ko-KR" b="1" dirty="0">
              <a:ln>
                <a:solidFill>
                  <a:schemeClr val="bg2">
                    <a:lumMod val="50000"/>
                  </a:schemeClr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>
              <a:defRPr/>
            </a:pPr>
            <a:endParaRPr lang="en-US" altLang="ko-KR" sz="1200" dirty="0" smtClean="0">
              <a:ln>
                <a:solidFill>
                  <a:schemeClr val="bg2">
                    <a:lumMod val="50000"/>
                  </a:schemeClr>
                </a:solidFill>
              </a:ln>
              <a:solidFill>
                <a:schemeClr val="dk1"/>
              </a:solidFill>
            </a:endParaRPr>
          </a:p>
          <a:p>
            <a:pPr>
              <a:defRPr/>
            </a:pPr>
            <a:r>
              <a:rPr lang="en-US" altLang="ko-KR" b="1" dirty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ko-KR" b="1" dirty="0" smtClean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* </a:t>
            </a:r>
            <a:r>
              <a:rPr lang="ko-KR" altLang="en-US" b="1" dirty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단</a:t>
            </a:r>
            <a:r>
              <a:rPr lang="en-US" altLang="ko-KR" b="1" dirty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b="1" dirty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의료기관 내에서의 사고는 불인정</a:t>
            </a:r>
            <a:endParaRPr lang="en-US" altLang="ko-KR" b="1" dirty="0">
              <a:ln>
                <a:solidFill>
                  <a:schemeClr val="bg2">
                    <a:lumMod val="50000"/>
                  </a:schemeClr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endParaRPr lang="en-US" altLang="ko-KR" sz="2000" dirty="0">
              <a:ln>
                <a:solidFill>
                  <a:schemeClr val="bg2">
                    <a:lumMod val="50000"/>
                  </a:schemeClr>
                </a:solidFill>
              </a:ln>
              <a:solidFill>
                <a:schemeClr val="dk1"/>
              </a:solidFill>
            </a:endParaRP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en-US" altLang="ko-KR" sz="1600" b="1" dirty="0" smtClean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ko-KR" altLang="en-US" sz="1600" b="1" dirty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인정</a:t>
            </a:r>
            <a:r>
              <a:rPr lang="en-US" altLang="ko-KR" sz="1600" b="1" dirty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endParaRPr lang="en-US" altLang="ko-KR" sz="1600" b="1" dirty="0" smtClean="0">
              <a:ln>
                <a:solidFill>
                  <a:schemeClr val="bg2">
                    <a:lumMod val="50000"/>
                  </a:schemeClr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50000"/>
              </a:lnSpc>
              <a:defRPr/>
            </a:pPr>
            <a:r>
              <a:rPr lang="ko-KR" altLang="en-US" sz="1600" b="1" dirty="0" smtClean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출근길에 </a:t>
            </a:r>
            <a:r>
              <a:rPr lang="ko-KR" altLang="en-US" sz="1600" b="1" dirty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복통이 발생하여 의료기관에 들러 치료를 받고 </a:t>
            </a:r>
            <a:r>
              <a:rPr lang="ko-KR" altLang="en-US" sz="1600" b="1" dirty="0" smtClean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회사로               </a:t>
            </a:r>
            <a:endParaRPr lang="en-US" altLang="ko-KR" sz="1600" b="1" dirty="0" smtClean="0">
              <a:ln>
                <a:solidFill>
                  <a:schemeClr val="bg2">
                    <a:lumMod val="50000"/>
                  </a:schemeClr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50000"/>
              </a:lnSpc>
              <a:defRPr/>
            </a:pPr>
            <a:r>
              <a:rPr lang="en-US" altLang="ko-KR" sz="1600" b="1" dirty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ko-KR" sz="1600" b="1" dirty="0" smtClean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ko-KR" altLang="en-US" sz="1600" b="1" dirty="0" smtClean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ko-KR" altLang="en-US" sz="1600" b="1" dirty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가던 중 발생한 사고</a:t>
            </a:r>
            <a:endParaRPr lang="en-US" altLang="ko-KR" sz="1600" b="1" dirty="0">
              <a:ln>
                <a:solidFill>
                  <a:schemeClr val="bg2">
                    <a:lumMod val="50000"/>
                  </a:schemeClr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ü"/>
              <a:defRPr/>
            </a:pPr>
            <a:endParaRPr lang="en-US" altLang="ko-KR" sz="1600" b="1" dirty="0">
              <a:ln>
                <a:solidFill>
                  <a:schemeClr val="bg2">
                    <a:lumMod val="50000"/>
                  </a:schemeClr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en-US" altLang="ko-KR" sz="1600" b="1" dirty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ko-KR" altLang="en-US" sz="1600" b="1" dirty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불인정</a:t>
            </a:r>
            <a:r>
              <a:rPr lang="en-US" altLang="ko-KR" sz="1600" b="1" dirty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endParaRPr lang="en-US" altLang="ko-KR" sz="1600" b="1" dirty="0" smtClean="0">
              <a:ln>
                <a:solidFill>
                  <a:schemeClr val="bg2">
                    <a:lumMod val="50000"/>
                  </a:schemeClr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50000"/>
              </a:lnSpc>
              <a:defRPr/>
            </a:pPr>
            <a:r>
              <a:rPr lang="ko-KR" altLang="en-US" sz="1600" b="1" dirty="0" smtClean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퇴근 </a:t>
            </a:r>
            <a:r>
              <a:rPr lang="ko-KR" altLang="en-US" sz="1600" b="1" dirty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중 </a:t>
            </a:r>
            <a:r>
              <a:rPr lang="ko-KR" altLang="en-US" sz="1600" b="1" dirty="0" err="1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보톡스를</a:t>
            </a:r>
            <a:r>
              <a:rPr lang="ko-KR" altLang="en-US" sz="1600" b="1" dirty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맞기 위해 성형외과로 향하던 중 발생한 사고</a:t>
            </a:r>
            <a:endParaRPr lang="en-US" altLang="ko-KR" sz="1600" b="1" dirty="0">
              <a:ln>
                <a:solidFill>
                  <a:schemeClr val="bg2">
                    <a:lumMod val="50000"/>
                  </a:schemeClr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angle 13"/>
          <p:cNvSpPr/>
          <p:nvPr/>
        </p:nvSpPr>
        <p:spPr>
          <a:xfrm>
            <a:off x="634999" y="1276865"/>
            <a:ext cx="2203451" cy="4771510"/>
          </a:xfrm>
          <a:prstGeom prst="rect">
            <a:avLst/>
          </a:prstGeom>
          <a:solidFill>
            <a:srgbClr val="5FC5DC">
              <a:alpha val="5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ko-KR" altLang="en-US" sz="2000" dirty="0">
                <a:ln w="3175" cmpd="sng"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의료기관 또는 </a:t>
            </a:r>
            <a:endParaRPr lang="en-US" altLang="ko-KR" sz="2000" dirty="0" smtClean="0">
              <a:ln w="3175" cmpd="sng">
                <a:solidFill>
                  <a:schemeClr val="tx1">
                    <a:lumMod val="50000"/>
                    <a:lumOff val="50000"/>
                  </a:schemeClr>
                </a:solidFill>
              </a:ln>
              <a:solidFill>
                <a:schemeClr val="accent4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itchFamily="18" charset="-127"/>
              <a:ea typeface="HY견고딕" pitchFamily="18" charset="-127"/>
            </a:endParaRPr>
          </a:p>
          <a:p>
            <a:pPr algn="ctr">
              <a:defRPr/>
            </a:pPr>
            <a:r>
              <a:rPr lang="ko-KR" altLang="en-US" sz="2000" dirty="0" smtClean="0">
                <a:ln w="3175" cmpd="sng"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보건소에서 </a:t>
            </a:r>
            <a:endParaRPr lang="en-US" altLang="ko-KR" sz="2000" dirty="0" smtClean="0">
              <a:ln w="3175" cmpd="sng">
                <a:solidFill>
                  <a:schemeClr val="tx1">
                    <a:lumMod val="50000"/>
                    <a:lumOff val="50000"/>
                  </a:schemeClr>
                </a:solidFill>
              </a:ln>
              <a:solidFill>
                <a:schemeClr val="accent4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itchFamily="18" charset="-127"/>
              <a:ea typeface="HY견고딕" pitchFamily="18" charset="-127"/>
            </a:endParaRPr>
          </a:p>
          <a:p>
            <a:pPr algn="ctr">
              <a:defRPr/>
            </a:pPr>
            <a:r>
              <a:rPr lang="ko-KR" altLang="en-US" sz="2000" dirty="0" smtClean="0">
                <a:ln w="3175" cmpd="sng"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진료를 </a:t>
            </a:r>
            <a:r>
              <a:rPr lang="ko-KR" altLang="en-US" sz="2000" dirty="0">
                <a:ln w="3175" cmpd="sng"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받는 행위</a:t>
            </a:r>
            <a:endParaRPr lang="en-US" altLang="ko-KR" sz="2000" dirty="0">
              <a:ln w="3175" cmpd="sng">
                <a:solidFill>
                  <a:schemeClr val="tx1">
                    <a:lumMod val="50000"/>
                    <a:lumOff val="50000"/>
                  </a:schemeClr>
                </a:solidFill>
              </a:ln>
              <a:solidFill>
                <a:schemeClr val="accent4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itchFamily="18" charset="-127"/>
              <a:ea typeface="HY견고딕" pitchFamily="18" charset="-127"/>
            </a:endParaRPr>
          </a:p>
          <a:p>
            <a:pPr algn="ctr">
              <a:defRPr/>
            </a:pPr>
            <a:r>
              <a:rPr lang="ko-KR" altLang="en-US" sz="2000" dirty="0">
                <a:ln w="3175" cmpd="sng"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또는 이에 준하는 행위</a:t>
            </a:r>
          </a:p>
        </p:txBody>
      </p:sp>
      <p:sp>
        <p:nvSpPr>
          <p:cNvPr id="7" name="모서리가 둥근 직사각형 6"/>
          <p:cNvSpPr/>
          <p:nvPr/>
        </p:nvSpPr>
        <p:spPr>
          <a:xfrm>
            <a:off x="0" y="0"/>
            <a:ext cx="4258962" cy="738960"/>
          </a:xfrm>
          <a:prstGeom prst="roundRect">
            <a:avLst>
              <a:gd name="adj" fmla="val 6251"/>
            </a:avLst>
          </a:prstGeom>
          <a:gradFill flip="none" rotWithShape="1">
            <a:gsLst>
              <a:gs pos="0">
                <a:srgbClr val="5FC5DC"/>
              </a:gs>
              <a:gs pos="43000">
                <a:srgbClr val="00B0F0"/>
              </a:gs>
            </a:gsLst>
            <a:lin ang="18900000" scaled="1"/>
            <a:tileRect/>
          </a:gradFill>
          <a:ln>
            <a:solidFill>
              <a:schemeClr val="bg1"/>
            </a:solidFill>
          </a:ln>
          <a:effectLst>
            <a:outerShdw blurRad="609600" dist="127000" dir="3000000" sx="96000" sy="96000" algn="t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2800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28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anose="02030600000101010101" pitchFamily="18" charset="-127"/>
                <a:ea typeface="HY헤드라인M" panose="02030600000101010101" pitchFamily="18" charset="-127"/>
              </a:rPr>
              <a:t>일탈</a:t>
            </a:r>
            <a:r>
              <a:rPr lang="en-US" altLang="ko-KR" sz="2800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2800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anose="02030600000101010101" pitchFamily="18" charset="-127"/>
                <a:ea typeface="HY헤드라인M" panose="02030600000101010101" pitchFamily="18" charset="-127"/>
              </a:rPr>
              <a:t>중단의 예외</a:t>
            </a:r>
          </a:p>
        </p:txBody>
      </p:sp>
    </p:spTree>
    <p:extLst>
      <p:ext uri="{BB962C8B-B14F-4D97-AF65-F5344CB8AC3E}">
        <p14:creationId xmlns:p14="http://schemas.microsoft.com/office/powerpoint/2010/main" val="1969562071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7"/>
          <p:cNvSpPr/>
          <p:nvPr/>
        </p:nvSpPr>
        <p:spPr>
          <a:xfrm>
            <a:off x="2838451" y="1304925"/>
            <a:ext cx="6717441" cy="4667249"/>
          </a:xfrm>
          <a:prstGeom prst="rect">
            <a:avLst/>
          </a:prstGeom>
          <a:solidFill>
            <a:srgbClr val="59B3A4">
              <a:alpha val="5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itchFamily="2" charset="2"/>
              <a:buChar char="u"/>
              <a:defRPr/>
            </a:pPr>
            <a:r>
              <a:rPr lang="ko-KR" altLang="en-US" b="1" dirty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의료기관 등에서 요양 중인 가족을 돌보기 위해 경로상의 </a:t>
            </a:r>
            <a:endParaRPr lang="en-US" altLang="ko-KR" b="1" dirty="0">
              <a:ln>
                <a:solidFill>
                  <a:schemeClr val="bg2">
                    <a:lumMod val="50000"/>
                  </a:schemeClr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>
              <a:defRPr/>
            </a:pPr>
            <a:r>
              <a:rPr lang="ko-KR" altLang="en-US" b="1" dirty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    일탈 또는 중단이 있더라도 인정 </a:t>
            </a:r>
            <a:endParaRPr lang="en-US" altLang="ko-KR" b="1" dirty="0">
              <a:ln>
                <a:solidFill>
                  <a:schemeClr val="bg2">
                    <a:lumMod val="50000"/>
                  </a:schemeClr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marL="285750" indent="-285750">
              <a:buFont typeface="Wingdings" pitchFamily="2" charset="2"/>
              <a:buChar char="u"/>
              <a:defRPr/>
            </a:pPr>
            <a:endParaRPr lang="en-US" altLang="ko-KR" b="1" dirty="0">
              <a:ln>
                <a:solidFill>
                  <a:schemeClr val="bg2">
                    <a:lumMod val="50000"/>
                  </a:schemeClr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>
              <a:defRPr/>
            </a:pPr>
            <a:r>
              <a:rPr lang="en-US" altLang="ko-KR" sz="1600" b="1" dirty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   * </a:t>
            </a:r>
            <a:r>
              <a:rPr lang="ko-KR" altLang="en-US" sz="1600" b="1" dirty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단</a:t>
            </a:r>
            <a:r>
              <a:rPr lang="en-US" altLang="ko-KR" sz="1600" b="1" dirty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, </a:t>
            </a:r>
            <a:r>
              <a:rPr lang="ko-KR" altLang="en-US" sz="1600" b="1" dirty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의료기관 내에서의 사고는 불인정</a:t>
            </a:r>
            <a:endParaRPr lang="en-US" altLang="ko-KR" sz="1600" b="1" dirty="0">
              <a:ln>
                <a:solidFill>
                  <a:schemeClr val="bg2">
                    <a:lumMod val="50000"/>
                  </a:schemeClr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>
              <a:defRPr/>
            </a:pPr>
            <a:endParaRPr lang="en-US" altLang="ko-KR" dirty="0">
              <a:solidFill>
                <a:schemeClr val="dk1"/>
              </a:solidFill>
            </a:endParaRP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en-US" altLang="ko-KR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ko-KR" altLang="en-US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인정</a:t>
            </a:r>
            <a:r>
              <a:rPr lang="en-US" altLang="ko-KR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</a:p>
          <a:p>
            <a:pPr>
              <a:lnSpc>
                <a:spcPct val="150000"/>
              </a:lnSpc>
              <a:defRPr/>
            </a:pPr>
            <a:r>
              <a:rPr lang="ko-KR" altLang="en-US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의료기관</a:t>
            </a:r>
            <a:r>
              <a:rPr lang="en-US" altLang="ko-KR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요양원 등에서 요양 중인 가족을 간병하고 퇴근하던 중 </a:t>
            </a:r>
            <a:endParaRPr lang="en-US" altLang="ko-KR" sz="1600" b="1" dirty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50000"/>
              </a:lnSpc>
              <a:defRPr/>
            </a:pPr>
            <a:r>
              <a:rPr lang="en-US" altLang="ko-KR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ko-KR" altLang="en-US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발생한 사고</a:t>
            </a:r>
            <a:endParaRPr lang="en-US" altLang="ko-KR" sz="1600" b="1" dirty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ü"/>
              <a:defRPr/>
            </a:pPr>
            <a:endParaRPr lang="en-US" altLang="ko-KR" sz="800" b="1" dirty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en-US" altLang="ko-KR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ko-KR" altLang="en-US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불인정</a:t>
            </a:r>
            <a:r>
              <a:rPr lang="en-US" altLang="ko-KR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</a:p>
          <a:p>
            <a:pPr>
              <a:lnSpc>
                <a:spcPct val="150000"/>
              </a:lnSpc>
              <a:defRPr/>
            </a:pPr>
            <a:r>
              <a:rPr lang="ko-KR" altLang="en-US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퇴근 중 직장 상사를 병문안하고 퇴근하던 중 발생한 사고</a:t>
            </a:r>
            <a:endParaRPr lang="en-US" altLang="ko-KR" sz="1600" b="1" dirty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Rectangle 14"/>
          <p:cNvSpPr/>
          <p:nvPr/>
        </p:nvSpPr>
        <p:spPr>
          <a:xfrm>
            <a:off x="634999" y="1304925"/>
            <a:ext cx="2203451" cy="4667249"/>
          </a:xfrm>
          <a:prstGeom prst="rect">
            <a:avLst/>
          </a:prstGeom>
          <a:solidFill>
            <a:srgbClr val="3D877B">
              <a:alpha val="5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ko-KR" altLang="en-US" sz="2000" dirty="0" smtClean="0">
                <a:ln w="3175" cmpd="sng"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의료기관 등에서 </a:t>
            </a:r>
            <a:endParaRPr lang="en-US" altLang="ko-KR" sz="2000" dirty="0">
              <a:ln w="3175" cmpd="sng">
                <a:solidFill>
                  <a:schemeClr val="tx1">
                    <a:lumMod val="50000"/>
                    <a:lumOff val="50000"/>
                  </a:schemeClr>
                </a:solidFill>
              </a:ln>
              <a:solidFill>
                <a:schemeClr val="accent4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itchFamily="18" charset="-127"/>
              <a:ea typeface="HY견고딕" pitchFamily="18" charset="-127"/>
            </a:endParaRPr>
          </a:p>
          <a:p>
            <a:pPr algn="ctr">
              <a:defRPr/>
            </a:pPr>
            <a:r>
              <a:rPr lang="ko-KR" altLang="en-US" sz="2000" dirty="0">
                <a:ln w="3175" cmpd="sng"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요양 중인 </a:t>
            </a:r>
            <a:endParaRPr lang="en-US" altLang="ko-KR" sz="2000" dirty="0">
              <a:ln w="3175" cmpd="sng">
                <a:solidFill>
                  <a:schemeClr val="tx1">
                    <a:lumMod val="50000"/>
                    <a:lumOff val="50000"/>
                  </a:schemeClr>
                </a:solidFill>
              </a:ln>
              <a:solidFill>
                <a:schemeClr val="accent4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itchFamily="18" charset="-127"/>
              <a:ea typeface="HY견고딕" pitchFamily="18" charset="-127"/>
            </a:endParaRPr>
          </a:p>
          <a:p>
            <a:pPr algn="ctr">
              <a:defRPr/>
            </a:pPr>
            <a:r>
              <a:rPr lang="ko-KR" altLang="en-US" sz="2000" dirty="0">
                <a:ln w="3175" cmpd="sng"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가족을 </a:t>
            </a:r>
            <a:endParaRPr lang="en-US" altLang="ko-KR" sz="2000" dirty="0">
              <a:ln w="3175" cmpd="sng">
                <a:solidFill>
                  <a:schemeClr val="tx1">
                    <a:lumMod val="50000"/>
                    <a:lumOff val="50000"/>
                  </a:schemeClr>
                </a:solidFill>
              </a:ln>
              <a:solidFill>
                <a:schemeClr val="accent4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itchFamily="18" charset="-127"/>
              <a:ea typeface="HY견고딕" pitchFamily="18" charset="-127"/>
            </a:endParaRPr>
          </a:p>
          <a:p>
            <a:pPr algn="ctr">
              <a:defRPr/>
            </a:pPr>
            <a:r>
              <a:rPr lang="ko-KR" altLang="en-US" sz="2000" dirty="0">
                <a:ln w="3175" cmpd="sng"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돌보는 행위</a:t>
            </a:r>
          </a:p>
        </p:txBody>
      </p:sp>
      <p:sp>
        <p:nvSpPr>
          <p:cNvPr id="5" name="모서리가 둥근 직사각형 4"/>
          <p:cNvSpPr/>
          <p:nvPr/>
        </p:nvSpPr>
        <p:spPr>
          <a:xfrm>
            <a:off x="0" y="0"/>
            <a:ext cx="4258962" cy="738960"/>
          </a:xfrm>
          <a:prstGeom prst="roundRect">
            <a:avLst>
              <a:gd name="adj" fmla="val 6251"/>
            </a:avLst>
          </a:prstGeom>
          <a:gradFill flip="none" rotWithShape="1">
            <a:gsLst>
              <a:gs pos="0">
                <a:srgbClr val="5FC5DC"/>
              </a:gs>
              <a:gs pos="43000">
                <a:srgbClr val="00B0F0"/>
              </a:gs>
            </a:gsLst>
            <a:lin ang="18900000" scaled="1"/>
            <a:tileRect/>
          </a:gradFill>
          <a:ln>
            <a:solidFill>
              <a:schemeClr val="bg1"/>
            </a:solidFill>
          </a:ln>
          <a:effectLst>
            <a:outerShdw blurRad="609600" dist="127000" dir="3000000" sx="96000" sy="96000" algn="t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2800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28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anose="02030600000101010101" pitchFamily="18" charset="-127"/>
                <a:ea typeface="HY헤드라인M" panose="02030600000101010101" pitchFamily="18" charset="-127"/>
              </a:rPr>
              <a:t>일탈</a:t>
            </a:r>
            <a:r>
              <a:rPr lang="en-US" altLang="ko-KR" sz="2800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2800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anose="02030600000101010101" pitchFamily="18" charset="-127"/>
                <a:ea typeface="HY헤드라인M" panose="02030600000101010101" pitchFamily="18" charset="-127"/>
              </a:rPr>
              <a:t>중단의 예외</a:t>
            </a:r>
          </a:p>
        </p:txBody>
      </p:sp>
    </p:spTree>
    <p:extLst>
      <p:ext uri="{BB962C8B-B14F-4D97-AF65-F5344CB8AC3E}">
        <p14:creationId xmlns:p14="http://schemas.microsoft.com/office/powerpoint/2010/main" val="1615725759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3"/>
          <p:cNvSpPr>
            <a:spLocks noChangeArrowheads="1"/>
          </p:cNvSpPr>
          <p:nvPr/>
        </p:nvSpPr>
        <p:spPr bwMode="gray">
          <a:xfrm rot="10800000">
            <a:off x="3648073" y="523874"/>
            <a:ext cx="6029326" cy="4162425"/>
          </a:xfrm>
          <a:prstGeom prst="rightArrow">
            <a:avLst>
              <a:gd name="adj1" fmla="val 86065"/>
              <a:gd name="adj2" fmla="val 31780"/>
            </a:avLst>
          </a:prstGeom>
          <a:gradFill rotWithShape="1">
            <a:gsLst>
              <a:gs pos="0">
                <a:srgbClr val="FFCC66">
                  <a:gamma/>
                  <a:tint val="0"/>
                  <a:invGamma/>
                  <a:alpha val="52000"/>
                </a:srgbClr>
              </a:gs>
              <a:gs pos="100000">
                <a:srgbClr val="FFCC66"/>
              </a:gs>
            </a:gsLst>
            <a:lin ang="0" scaled="1"/>
          </a:gradFill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gray">
          <a:xfrm>
            <a:off x="4829175" y="1009650"/>
            <a:ext cx="4508561" cy="590550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rgbClr val="5B84E9">
                  <a:gamma/>
                  <a:shade val="46275"/>
                  <a:invGamma/>
                </a:srgbClr>
              </a:gs>
              <a:gs pos="50000">
                <a:srgbClr val="5B84E9"/>
              </a:gs>
              <a:gs pos="100000">
                <a:srgbClr val="5B84E9">
                  <a:gamma/>
                  <a:shade val="46275"/>
                  <a:invGamma/>
                </a:srgbClr>
              </a:gs>
            </a:gsLst>
            <a:lin ang="2700000" scaled="1"/>
          </a:gradFill>
          <a:ln w="25400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latinLnBrk="0" hangingPunct="0">
              <a:defRPr/>
            </a:pPr>
            <a:r>
              <a:rPr lang="en-US" altLang="ko-KR" sz="1600" b="1" dirty="0" smtClean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『</a:t>
            </a:r>
            <a:r>
              <a:rPr lang="ko-KR" altLang="en-US" sz="1600" b="1" dirty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민법</a:t>
            </a:r>
            <a:r>
              <a:rPr lang="en-US" altLang="ko-KR" sz="1600" b="1" dirty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』</a:t>
            </a:r>
            <a:r>
              <a:rPr lang="ko-KR" altLang="en-US" sz="1600" b="1" dirty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에 따른 손해배상청구</a:t>
            </a:r>
            <a:endParaRPr lang="en-US" altLang="ko-KR" sz="1600" b="1" dirty="0"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6" name="AutoShape 5"/>
          <p:cNvSpPr>
            <a:spLocks noChangeArrowheads="1"/>
          </p:cNvSpPr>
          <p:nvPr/>
        </p:nvSpPr>
        <p:spPr bwMode="gray">
          <a:xfrm>
            <a:off x="4829175" y="1647825"/>
            <a:ext cx="4508561" cy="590550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rgbClr val="57C9ED">
                  <a:gamma/>
                  <a:shade val="46275"/>
                  <a:invGamma/>
                </a:srgbClr>
              </a:gs>
              <a:gs pos="50000">
                <a:srgbClr val="57C9ED"/>
              </a:gs>
              <a:gs pos="100000">
                <a:srgbClr val="57C9ED">
                  <a:gamma/>
                  <a:shade val="46275"/>
                  <a:invGamma/>
                </a:srgbClr>
              </a:gs>
            </a:gsLst>
            <a:lin ang="2700000" scaled="1"/>
          </a:gradFill>
          <a:ln w="25400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latinLnBrk="0" hangingPunct="0"/>
            <a:r>
              <a:rPr lang="en-US" altLang="ko-KR" sz="1600" b="1" dirty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『</a:t>
            </a:r>
            <a:r>
              <a:rPr lang="ko-KR" altLang="en-US" sz="1600" b="1" dirty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근로기준법</a:t>
            </a:r>
            <a:r>
              <a:rPr lang="en-US" altLang="ko-KR" sz="1600" b="1" dirty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』</a:t>
            </a:r>
            <a:r>
              <a:rPr lang="ko-KR" altLang="en-US" sz="1600" b="1" dirty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에 따른 재해보상청구</a:t>
            </a:r>
            <a:endParaRPr lang="en-US" altLang="ko-KR" sz="1600" b="1" dirty="0"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7" name="AutoShape 6"/>
          <p:cNvSpPr>
            <a:spLocks noChangeArrowheads="1"/>
          </p:cNvSpPr>
          <p:nvPr/>
        </p:nvSpPr>
        <p:spPr bwMode="gray">
          <a:xfrm>
            <a:off x="4829175" y="2295525"/>
            <a:ext cx="4508561" cy="590550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rgbClr val="65D7A6">
                  <a:gamma/>
                  <a:shade val="46275"/>
                  <a:invGamma/>
                </a:srgbClr>
              </a:gs>
              <a:gs pos="50000">
                <a:srgbClr val="65D7A6"/>
              </a:gs>
              <a:gs pos="100000">
                <a:srgbClr val="65D7A6">
                  <a:gamma/>
                  <a:shade val="46275"/>
                  <a:invGamma/>
                </a:srgbClr>
              </a:gs>
            </a:gsLst>
            <a:lin ang="2700000" scaled="1"/>
          </a:gradFill>
          <a:ln w="25400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latinLnBrk="0" hangingPunct="0">
              <a:defRPr/>
            </a:pPr>
            <a:r>
              <a:rPr lang="en-US" altLang="ko-KR" sz="1600" b="1" dirty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『</a:t>
            </a:r>
            <a:r>
              <a:rPr lang="ko-KR" altLang="en-US" sz="1600" b="1" dirty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산재보험법</a:t>
            </a:r>
            <a:r>
              <a:rPr lang="en-US" altLang="ko-KR" sz="1600" b="1" dirty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』</a:t>
            </a:r>
            <a:r>
              <a:rPr lang="ko-KR" altLang="en-US" sz="1600" b="1" dirty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에 따른 보험급여 청구</a:t>
            </a:r>
            <a:endParaRPr lang="en-US" altLang="ko-KR" sz="1600" b="1" dirty="0"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8" name="AutoShape 7"/>
          <p:cNvSpPr>
            <a:spLocks noChangeArrowheads="1"/>
          </p:cNvSpPr>
          <p:nvPr/>
        </p:nvSpPr>
        <p:spPr bwMode="gray">
          <a:xfrm>
            <a:off x="314325" y="804863"/>
            <a:ext cx="3190876" cy="3538538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chemeClr val="accent3">
                  <a:lumMod val="60000"/>
                  <a:lumOff val="40000"/>
                </a:schemeClr>
              </a:gs>
              <a:gs pos="100000">
                <a:srgbClr val="5B84E9">
                  <a:gamma/>
                  <a:tint val="0"/>
                  <a:invGamma/>
                </a:srgbClr>
              </a:gs>
            </a:gsLst>
            <a:lin ang="5400000" scaled="1"/>
          </a:gradFill>
          <a:ln>
            <a:noFill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anchor="ctr"/>
          <a:lstStyle/>
          <a:p>
            <a:pPr>
              <a:buClr>
                <a:schemeClr val="accent1">
                  <a:lumMod val="50000"/>
                </a:schemeClr>
              </a:buClr>
              <a:defRPr/>
            </a:pPr>
            <a:r>
              <a:rPr lang="ko-KR" altLang="en-US" sz="2000" dirty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근로자가 근로관계에서 부상</a:t>
            </a:r>
            <a:r>
              <a:rPr lang="en-US" altLang="ko-KR" sz="2000" dirty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</a:t>
            </a:r>
            <a:r>
              <a:rPr lang="en-US" altLang="ko-KR" sz="2000" dirty="0" smtClean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· </a:t>
            </a:r>
            <a:r>
              <a:rPr lang="ko-KR" altLang="en-US" sz="2000" dirty="0" smtClean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질병 </a:t>
            </a:r>
            <a:r>
              <a:rPr lang="en-US" altLang="ko-KR" sz="2000" dirty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· </a:t>
            </a:r>
            <a:r>
              <a:rPr lang="ko-KR" altLang="en-US" sz="2000" dirty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장해 </a:t>
            </a:r>
            <a:r>
              <a:rPr lang="en-US" altLang="ko-KR" sz="2000" dirty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· </a:t>
            </a:r>
            <a:r>
              <a:rPr lang="ko-KR" altLang="en-US" sz="2000" dirty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사망 등의 재해를 당한 경우 </a:t>
            </a:r>
            <a:endParaRPr lang="en-US" altLang="ko-KR" sz="2000" dirty="0" smtClean="0"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  <a:p>
            <a:pPr>
              <a:buClr>
                <a:schemeClr val="accent1">
                  <a:lumMod val="50000"/>
                </a:schemeClr>
              </a:buClr>
              <a:defRPr/>
            </a:pPr>
            <a:r>
              <a:rPr lang="ko-KR" altLang="en-US" sz="2000" dirty="0" smtClean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금전적 </a:t>
            </a:r>
            <a:r>
              <a:rPr lang="ko-KR" altLang="en-US" sz="2000" dirty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보상 또는 배상이라는 법적 구제를 받는    방법은 다양하나 </a:t>
            </a:r>
            <a:endParaRPr lang="en-US" altLang="ko-KR" sz="2000" dirty="0" smtClean="0"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  <a:p>
            <a:pPr>
              <a:buClr>
                <a:schemeClr val="accent1">
                  <a:lumMod val="50000"/>
                </a:schemeClr>
              </a:buClr>
              <a:defRPr/>
            </a:pPr>
            <a:r>
              <a:rPr lang="ko-KR" altLang="en-US" sz="3200" b="1" dirty="0" smtClean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중복보상 불가</a:t>
            </a:r>
            <a:r>
              <a:rPr lang="en-US" altLang="ko-KR" sz="3200" b="1" dirty="0" smtClean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!</a:t>
            </a:r>
            <a:r>
              <a:rPr lang="en-US" altLang="ko-KR" sz="3200" b="1" dirty="0" smtClean="0">
                <a:ln>
                  <a:solidFill>
                    <a:schemeClr val="bg1"/>
                  </a:solidFill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</a:t>
            </a:r>
            <a:endParaRPr lang="en-US" altLang="ko-KR" sz="3200" b="1" dirty="0">
              <a:ln>
                <a:solidFill>
                  <a:schemeClr val="bg1"/>
                </a:solidFill>
              </a:ln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9" name="AutoShape 5"/>
          <p:cNvSpPr>
            <a:spLocks noChangeArrowheads="1"/>
          </p:cNvSpPr>
          <p:nvPr/>
        </p:nvSpPr>
        <p:spPr bwMode="gray">
          <a:xfrm>
            <a:off x="4829175" y="2952750"/>
            <a:ext cx="4508561" cy="590550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rgbClr val="57C9ED">
                  <a:gamma/>
                  <a:shade val="46275"/>
                  <a:invGamma/>
                </a:srgbClr>
              </a:gs>
              <a:gs pos="50000">
                <a:srgbClr val="57C9ED"/>
              </a:gs>
              <a:gs pos="100000">
                <a:srgbClr val="57C9ED">
                  <a:gamma/>
                  <a:shade val="46275"/>
                  <a:invGamma/>
                </a:srgbClr>
              </a:gs>
            </a:gsLst>
            <a:lin ang="2700000" scaled="1"/>
          </a:gradFill>
          <a:ln w="25400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latinLnBrk="0" hangingPunct="0">
              <a:defRPr/>
            </a:pPr>
            <a:r>
              <a:rPr lang="en-US" altLang="ko-KR" sz="1600" b="1" dirty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『</a:t>
            </a:r>
            <a:r>
              <a:rPr lang="ko-KR" altLang="en-US" sz="1600" b="1" dirty="0" err="1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자동차손해배상보장법</a:t>
            </a:r>
            <a:r>
              <a:rPr lang="en-US" altLang="ko-KR" sz="1600" b="1" dirty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』</a:t>
            </a:r>
            <a:r>
              <a:rPr lang="ko-KR" altLang="en-US" sz="1600" b="1" dirty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에 따른 보험금 청구</a:t>
            </a:r>
            <a:endParaRPr lang="en-US" altLang="ko-KR" sz="1600" b="1" dirty="0"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0" name="AutoShape 6"/>
          <p:cNvSpPr>
            <a:spLocks noChangeArrowheads="1"/>
          </p:cNvSpPr>
          <p:nvPr/>
        </p:nvSpPr>
        <p:spPr bwMode="gray">
          <a:xfrm>
            <a:off x="4829175" y="3600450"/>
            <a:ext cx="4508561" cy="590550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rgbClr val="65D7A6">
                  <a:gamma/>
                  <a:shade val="46275"/>
                  <a:invGamma/>
                </a:srgbClr>
              </a:gs>
              <a:gs pos="50000">
                <a:srgbClr val="65D7A6"/>
              </a:gs>
              <a:gs pos="100000">
                <a:srgbClr val="65D7A6">
                  <a:gamma/>
                  <a:shade val="46275"/>
                  <a:invGamma/>
                </a:srgbClr>
              </a:gs>
            </a:gsLst>
            <a:lin ang="2700000" scaled="1"/>
          </a:gradFill>
          <a:ln w="25400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latinLnBrk="0" hangingPunct="0"/>
            <a:r>
              <a:rPr lang="ko-KR" altLang="en-US" sz="1600" b="1" dirty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기타 다른 법에 따른 청구</a:t>
            </a:r>
            <a:r>
              <a:rPr lang="en-US" altLang="ko-KR" sz="1600" b="1" dirty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(</a:t>
            </a:r>
            <a:r>
              <a:rPr lang="ko-KR" altLang="en-US" sz="1600" b="1" dirty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택시</a:t>
            </a:r>
            <a:r>
              <a:rPr lang="en-US" altLang="ko-KR" sz="1600" b="1" dirty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, </a:t>
            </a:r>
            <a:r>
              <a:rPr lang="ko-KR" altLang="en-US" sz="1600" b="1" dirty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버스 공제조합 등</a:t>
            </a:r>
            <a:r>
              <a:rPr lang="en-US" altLang="ko-KR" sz="1600" b="1" dirty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)</a:t>
            </a:r>
          </a:p>
        </p:txBody>
      </p:sp>
      <p:sp>
        <p:nvSpPr>
          <p:cNvPr id="13" name="모서리가 둥근 직사각형 12"/>
          <p:cNvSpPr/>
          <p:nvPr/>
        </p:nvSpPr>
        <p:spPr>
          <a:xfrm>
            <a:off x="0" y="0"/>
            <a:ext cx="4258962" cy="738960"/>
          </a:xfrm>
          <a:prstGeom prst="roundRect">
            <a:avLst>
              <a:gd name="adj" fmla="val 6251"/>
            </a:avLst>
          </a:prstGeom>
          <a:gradFill flip="none" rotWithShape="1">
            <a:gsLst>
              <a:gs pos="0">
                <a:srgbClr val="5FC5DC"/>
              </a:gs>
              <a:gs pos="43000">
                <a:srgbClr val="00B0F0"/>
              </a:gs>
            </a:gsLst>
            <a:lin ang="18900000" scaled="1"/>
            <a:tileRect/>
          </a:gradFill>
          <a:ln>
            <a:solidFill>
              <a:schemeClr val="bg1"/>
            </a:solidFill>
          </a:ln>
          <a:effectLst>
            <a:outerShdw blurRad="609600" dist="127000" dir="3000000" sx="96000" sy="96000" algn="t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2800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28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anose="02030600000101010101" pitchFamily="18" charset="-127"/>
                <a:ea typeface="HY헤드라인M" panose="02030600000101010101" pitchFamily="18" charset="-127"/>
              </a:rPr>
              <a:t>다른 </a:t>
            </a:r>
            <a:r>
              <a:rPr lang="ko-KR" altLang="en-US" sz="2800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anose="02030600000101010101" pitchFamily="18" charset="-127"/>
                <a:ea typeface="HY헤드라인M" panose="02030600000101010101" pitchFamily="18" charset="-127"/>
              </a:rPr>
              <a:t>배상과의 조정</a:t>
            </a:r>
          </a:p>
        </p:txBody>
      </p:sp>
      <p:sp>
        <p:nvSpPr>
          <p:cNvPr id="14" name="오른쪽 화살표 13"/>
          <p:cNvSpPr/>
          <p:nvPr/>
        </p:nvSpPr>
        <p:spPr>
          <a:xfrm>
            <a:off x="1993556" y="4478858"/>
            <a:ext cx="7479955" cy="1059523"/>
          </a:xfrm>
          <a:prstGeom prst="rightArrow">
            <a:avLst>
              <a:gd name="adj1" fmla="val 50000"/>
              <a:gd name="adj2" fmla="val 126432"/>
            </a:avLst>
          </a:prstGeom>
          <a:gradFill flip="none" rotWithShape="1">
            <a:gsLst>
              <a:gs pos="100000">
                <a:schemeClr val="bg1"/>
              </a:gs>
              <a:gs pos="0">
                <a:srgbClr val="FF9999">
                  <a:lumMod val="60000"/>
                  <a:lumOff val="40000"/>
                </a:srgbClr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 typeface="Wingdings" pitchFamily="2" charset="2"/>
              <a:buChar char="v"/>
            </a:pPr>
            <a:r>
              <a:rPr lang="ko-KR" altLang="en-US" sz="2000" b="1" kern="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산재보험</a:t>
            </a:r>
            <a:r>
              <a:rPr lang="en-US" altLang="ko-KR" sz="2000" b="1" kern="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: </a:t>
            </a:r>
            <a:r>
              <a:rPr lang="ko-KR" altLang="en-US" sz="2000" b="1" kern="0" dirty="0" err="1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재요양</a:t>
            </a:r>
            <a:r>
              <a:rPr lang="en-US" altLang="ko-KR" sz="2000" b="1" kern="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, </a:t>
            </a:r>
            <a:r>
              <a:rPr lang="ko-KR" altLang="en-US" sz="2000" b="1" kern="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장해 및 유족 연금제도</a:t>
            </a:r>
            <a:r>
              <a:rPr lang="en-US" altLang="ko-KR" sz="2000" b="1" kern="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, </a:t>
            </a:r>
            <a:r>
              <a:rPr lang="ko-KR" altLang="en-US" sz="2000" b="1" kern="0" dirty="0" err="1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후유증상진료</a:t>
            </a:r>
            <a:endParaRPr lang="en-US" altLang="ko-KR" sz="2000" b="1" kern="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</p:txBody>
      </p:sp>
      <p:sp>
        <p:nvSpPr>
          <p:cNvPr id="16" name="왼쪽 화살표 15"/>
          <p:cNvSpPr/>
          <p:nvPr/>
        </p:nvSpPr>
        <p:spPr>
          <a:xfrm>
            <a:off x="609600" y="5008620"/>
            <a:ext cx="7511751" cy="1079144"/>
          </a:xfrm>
          <a:prstGeom prst="leftArrow">
            <a:avLst>
              <a:gd name="adj1" fmla="val 50000"/>
              <a:gd name="adj2" fmla="val 125060"/>
            </a:avLst>
          </a:prstGeom>
          <a:gradFill>
            <a:gsLst>
              <a:gs pos="100000">
                <a:schemeClr val="bg1"/>
              </a:gs>
              <a:gs pos="0">
                <a:schemeClr val="accent1">
                  <a:lumMod val="60000"/>
                  <a:lumOff val="40000"/>
                </a:schemeClr>
              </a:gs>
            </a:gsLst>
            <a:lin ang="2700000" scaled="1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 typeface="Wingdings" pitchFamily="2" charset="2"/>
              <a:buChar char="v"/>
            </a:pPr>
            <a:r>
              <a:rPr lang="ko-KR" altLang="en-US" sz="2000" b="1" kern="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자동차보험</a:t>
            </a:r>
            <a:r>
              <a:rPr lang="en-US" altLang="ko-KR" sz="2000" b="1" kern="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: </a:t>
            </a:r>
            <a:r>
              <a:rPr lang="ko-KR" altLang="en-US" sz="2000" b="1" kern="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위자료</a:t>
            </a:r>
            <a:r>
              <a:rPr lang="en-US" altLang="ko-KR" sz="2000" b="1" kern="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, </a:t>
            </a:r>
            <a:r>
              <a:rPr lang="ko-KR" altLang="en-US" sz="2000" b="1" kern="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대물보상</a:t>
            </a:r>
            <a:endParaRPr lang="en-US" altLang="ko-KR" sz="2000" b="1" kern="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63163946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075976" y="2015500"/>
            <a:ext cx="7754046" cy="1862048"/>
          </a:xfrm>
          <a:prstGeom prst="rect">
            <a:avLst/>
          </a:prstGeom>
          <a:noFill/>
          <a:effectLst>
            <a:glow rad="101600">
              <a:schemeClr val="accent3">
                <a:satMod val="175000"/>
                <a:alpha val="40000"/>
              </a:schemeClr>
            </a:glow>
            <a:outerShdw blurRad="254000" dist="50800" dir="5400000" algn="ctr" rotWithShape="0">
              <a:srgbClr val="000000">
                <a:alpha val="81000"/>
              </a:srgb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ko-KR" altLang="en-US" sz="115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usanBada" panose="02000603000000000000" pitchFamily="2" charset="-127"/>
                <a:ea typeface="BusanBada" panose="02000603000000000000" pitchFamily="2" charset="-127"/>
              </a:rPr>
              <a:t>감사합니다</a:t>
            </a:r>
            <a:r>
              <a:rPr lang="en-US" altLang="ko-KR" sz="115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usanBada" panose="02000603000000000000" pitchFamily="2" charset="-127"/>
                <a:ea typeface="BusanBada" panose="02000603000000000000" pitchFamily="2" charset="-127"/>
              </a:rPr>
              <a:t>.</a:t>
            </a:r>
            <a:endParaRPr lang="ko-KR" altLang="en-US" sz="115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usanBada" panose="02000603000000000000" pitchFamily="2" charset="-127"/>
              <a:ea typeface="BusanBada" panose="02000603000000000000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9618735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5"/>
          <p:cNvSpPr/>
          <p:nvPr/>
        </p:nvSpPr>
        <p:spPr>
          <a:xfrm>
            <a:off x="3190874" y="1374776"/>
            <a:ext cx="6238875" cy="974274"/>
          </a:xfrm>
          <a:prstGeom prst="rect">
            <a:avLst/>
          </a:prstGeom>
          <a:solidFill>
            <a:srgbClr val="B383AB">
              <a:alpha val="5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itchFamily="2" charset="2"/>
              <a:buChar char="u"/>
              <a:defRPr/>
            </a:pPr>
            <a:r>
              <a:rPr lang="en-US" altLang="ko-KR" b="1" dirty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2005</a:t>
            </a:r>
            <a:r>
              <a:rPr lang="ko-KR" altLang="en-US" b="1" dirty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년 이후 출퇴근재해 보상제도 도입 꾸준히 준비</a:t>
            </a:r>
            <a:endParaRPr lang="en-US" altLang="ko-KR" b="1" dirty="0">
              <a:ln>
                <a:solidFill>
                  <a:schemeClr val="bg2">
                    <a:lumMod val="50000"/>
                  </a:schemeClr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marL="285750" indent="-285750">
              <a:buFont typeface="Wingdings" pitchFamily="2" charset="2"/>
              <a:buChar char="ü"/>
              <a:defRPr/>
            </a:pPr>
            <a:r>
              <a:rPr lang="en-US" altLang="ko-KR" sz="1600" b="1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출퇴근 </a:t>
            </a:r>
            <a:r>
              <a:rPr lang="en-US" altLang="ko-KR" sz="1600" b="1" dirty="0" err="1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재해</a:t>
            </a:r>
            <a:r>
              <a:rPr lang="en-US" altLang="ko-KR" sz="1600" b="1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ko-KR" sz="1600" b="1" dirty="0" err="1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보상제도</a:t>
            </a:r>
            <a:r>
              <a:rPr lang="en-US" altLang="ko-KR" sz="1600" b="1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ko-KR" sz="1600" b="1" dirty="0" err="1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도입</a:t>
            </a:r>
            <a:r>
              <a:rPr lang="en-US" altLang="ko-KR" sz="1600" b="1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ko-KR" sz="1600" b="1" dirty="0" err="1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방안</a:t>
            </a:r>
            <a:r>
              <a:rPr lang="en-US" altLang="ko-KR" sz="1600" b="1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및 </a:t>
            </a:r>
            <a:r>
              <a:rPr lang="en-US" altLang="ko-KR" sz="1600" b="1" dirty="0" err="1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재정소요</a:t>
            </a:r>
            <a:r>
              <a:rPr lang="en-US" altLang="ko-KR" sz="1600" b="1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추</a:t>
            </a:r>
            <a:r>
              <a:rPr lang="ko-KR" altLang="en-US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계</a:t>
            </a:r>
            <a:r>
              <a:rPr lang="en-US" altLang="ko-KR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ko-KR" sz="1600" b="1" dirty="0" err="1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관련</a:t>
            </a:r>
            <a:r>
              <a:rPr lang="en-US" altLang="ko-KR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altLang="ko-KR" sz="1600" b="1" dirty="0" smtClean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r>
              <a:rPr lang="en-US" altLang="ko-KR" sz="1600" b="1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r>
              <a:rPr lang="en-US" altLang="ko-KR" sz="1600" b="1" dirty="0" err="1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연구용역</a:t>
            </a:r>
            <a:r>
              <a:rPr lang="en-US" altLang="ko-KR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altLang="ko-KR" sz="1600" b="1" dirty="0" err="1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토론회</a:t>
            </a:r>
            <a:r>
              <a:rPr lang="en-US" altLang="ko-KR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ko-KR" sz="1600" b="1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등</a:t>
            </a:r>
            <a:r>
              <a:rPr lang="en-US" sz="1600" b="1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   </a:t>
            </a:r>
            <a:endParaRPr lang="en-US" sz="1600" b="1" dirty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20" name="Rectangle 6"/>
          <p:cNvSpPr/>
          <p:nvPr/>
        </p:nvSpPr>
        <p:spPr>
          <a:xfrm>
            <a:off x="3190875" y="2422526"/>
            <a:ext cx="6238875" cy="1177924"/>
          </a:xfrm>
          <a:prstGeom prst="rect">
            <a:avLst/>
          </a:prstGeom>
          <a:solidFill>
            <a:srgbClr val="5FC5DC">
              <a:alpha val="5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itchFamily="2" charset="2"/>
              <a:buChar char="u"/>
              <a:defRPr/>
            </a:pPr>
            <a:r>
              <a:rPr lang="en-US" altLang="ko-KR" b="1" dirty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19</a:t>
            </a:r>
            <a:r>
              <a:rPr lang="ko-KR" altLang="en-US" b="1" dirty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대 국회에 이어 </a:t>
            </a:r>
            <a:r>
              <a:rPr lang="en-US" altLang="ko-KR" b="1" dirty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20</a:t>
            </a:r>
            <a:r>
              <a:rPr lang="ko-KR" altLang="en-US" b="1" dirty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대 국회에서도 출퇴근재해 보호를 위한 산재보험법 개정안 </a:t>
            </a:r>
            <a:r>
              <a:rPr lang="ko-KR" altLang="en-US" b="1" dirty="0" smtClean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발의</a:t>
            </a:r>
            <a:endParaRPr lang="ko-KR" altLang="en-US" b="1" dirty="0">
              <a:ln>
                <a:solidFill>
                  <a:schemeClr val="bg2">
                    <a:lumMod val="50000"/>
                  </a:schemeClr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marL="285750" indent="-285750">
              <a:buFont typeface="Wingdings" pitchFamily="2" charset="2"/>
              <a:buChar char="ü"/>
              <a:defRPr/>
            </a:pPr>
            <a:r>
              <a:rPr lang="ko-KR" altLang="en-US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이완영 의원</a:t>
            </a:r>
            <a:r>
              <a:rPr lang="en-US" altLang="ko-KR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(2016.5.30.), </a:t>
            </a:r>
            <a:r>
              <a:rPr lang="ko-KR" altLang="en-US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이찬열 의원</a:t>
            </a:r>
            <a:r>
              <a:rPr lang="en-US" altLang="ko-KR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(2016.10.19.)</a:t>
            </a:r>
          </a:p>
          <a:p>
            <a:pPr marL="285750" indent="-285750">
              <a:buFont typeface="Wingdings" pitchFamily="2" charset="2"/>
              <a:buChar char="ü"/>
              <a:defRPr/>
            </a:pPr>
            <a:r>
              <a:rPr lang="ko-KR" altLang="en-US" sz="1600" b="1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한정애 </a:t>
            </a:r>
            <a:r>
              <a:rPr lang="ko-KR" altLang="en-US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의원</a:t>
            </a:r>
            <a:r>
              <a:rPr lang="en-US" altLang="ko-KR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(2017.1.13.), </a:t>
            </a:r>
            <a:r>
              <a:rPr lang="ko-KR" altLang="en-US" sz="1600" b="1" dirty="0" err="1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김삼화</a:t>
            </a:r>
            <a:r>
              <a:rPr lang="ko-KR" altLang="en-US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의원</a:t>
            </a:r>
            <a:r>
              <a:rPr lang="en-US" altLang="ko-KR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(2017.1.18.)</a:t>
            </a:r>
          </a:p>
        </p:txBody>
      </p:sp>
      <p:sp>
        <p:nvSpPr>
          <p:cNvPr id="21" name="Rectangle 7"/>
          <p:cNvSpPr/>
          <p:nvPr/>
        </p:nvSpPr>
        <p:spPr>
          <a:xfrm>
            <a:off x="3190875" y="3676650"/>
            <a:ext cx="6238875" cy="1409699"/>
          </a:xfrm>
          <a:prstGeom prst="rect">
            <a:avLst/>
          </a:prstGeom>
          <a:solidFill>
            <a:srgbClr val="59B3A4">
              <a:alpha val="5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itchFamily="2" charset="2"/>
              <a:buChar char="u"/>
              <a:defRPr/>
            </a:pPr>
            <a:r>
              <a:rPr lang="en-US" altLang="ko-KR" b="1" dirty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산재보험법상 사업주 지배하의 출퇴근 재해만을 인정하는      </a:t>
            </a:r>
            <a:r>
              <a:rPr lang="en-US" altLang="ko-KR" sz="1600" b="1" dirty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제37조제1항제1호다목에 대한 헌법불합치 결정(16.9.29.) : </a:t>
            </a:r>
            <a:endParaRPr lang="en-US" altLang="ko-KR" sz="2000" b="1" dirty="0">
              <a:ln>
                <a:solidFill>
                  <a:schemeClr val="bg2">
                    <a:lumMod val="50000"/>
                  </a:schemeClr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marL="285750" indent="-285750">
              <a:buFont typeface="Wingdings" pitchFamily="2" charset="2"/>
              <a:buChar char="ü"/>
              <a:defRPr/>
            </a:pPr>
            <a:r>
              <a:rPr lang="ko-KR" altLang="en-US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현 법조항 </a:t>
            </a:r>
            <a:r>
              <a:rPr lang="en-US" altLang="ko-KR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17. 12. 31. </a:t>
            </a:r>
            <a:r>
              <a:rPr lang="ko-KR" altLang="en-US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시한으로 잠정적용</a:t>
            </a:r>
            <a:r>
              <a:rPr lang="en-US" altLang="ko-KR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`</a:t>
            </a:r>
          </a:p>
          <a:p>
            <a:pPr marL="285750" indent="-285750" fontAlgn="base">
              <a:buFont typeface="Wingdings" pitchFamily="2" charset="2"/>
              <a:buChar char="ü"/>
            </a:pPr>
            <a:r>
              <a:rPr lang="ko-KR" altLang="en-US" sz="14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공무원연금법</a:t>
            </a:r>
            <a:r>
              <a:rPr lang="en-US" altLang="ko-KR" sz="14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ko-KR" altLang="en-US" sz="14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통상의 출퇴근재해 인정</a:t>
            </a:r>
            <a:r>
              <a:rPr lang="en-US" altLang="ko-KR" sz="14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ko-KR" altLang="en-US" sz="14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및 </a:t>
            </a:r>
            <a:r>
              <a:rPr lang="ko-KR" altLang="en-US" sz="1400" b="1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산재보험법  사업주 </a:t>
            </a:r>
            <a:r>
              <a:rPr lang="ko-KR" altLang="en-US" sz="14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지배관리하의 재해만 인정하고</a:t>
            </a:r>
            <a:r>
              <a:rPr lang="en-US" altLang="ko-KR" sz="14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14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통상의 재해를 불인정</a:t>
            </a:r>
            <a:r>
              <a:rPr lang="en-US" altLang="ko-KR" sz="14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ko-KR" altLang="en-US" sz="14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내에서의 형평성 문제 제기</a:t>
            </a:r>
          </a:p>
        </p:txBody>
      </p:sp>
      <p:sp>
        <p:nvSpPr>
          <p:cNvPr id="22" name="Rectangle 8"/>
          <p:cNvSpPr/>
          <p:nvPr/>
        </p:nvSpPr>
        <p:spPr>
          <a:xfrm>
            <a:off x="3190875" y="5162550"/>
            <a:ext cx="6238875" cy="798727"/>
          </a:xfrm>
          <a:prstGeom prst="rect">
            <a:avLst/>
          </a:prstGeom>
          <a:solidFill>
            <a:srgbClr val="FFC000">
              <a:alpha val="5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itchFamily="2" charset="2"/>
              <a:buChar char="u"/>
              <a:defRPr/>
            </a:pPr>
            <a:r>
              <a:rPr lang="ko-KR" altLang="en-US" b="1" dirty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통상의 출퇴근 재해를 도입하는 산재보험법 개정안</a:t>
            </a:r>
            <a:endParaRPr lang="en-US" altLang="ko-KR" b="1" dirty="0">
              <a:ln>
                <a:solidFill>
                  <a:schemeClr val="bg2">
                    <a:lumMod val="50000"/>
                  </a:schemeClr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marL="285750" indent="-285750">
              <a:buFont typeface="Wingdings" pitchFamily="2" charset="2"/>
              <a:buChar char="u"/>
              <a:defRPr/>
            </a:pPr>
            <a:r>
              <a:rPr lang="ko-KR" altLang="en-US" b="1" dirty="0" smtClean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국회 </a:t>
            </a:r>
            <a:r>
              <a:rPr lang="ko-KR" altLang="en-US" b="1" dirty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통과</a:t>
            </a:r>
            <a:r>
              <a:rPr lang="en-US" altLang="ko-KR" b="1" dirty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(17.9.28.)/ </a:t>
            </a:r>
            <a:r>
              <a:rPr lang="ko-KR" altLang="en-US" b="1" dirty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시행령 입법예고</a:t>
            </a:r>
            <a:r>
              <a:rPr lang="en-US" altLang="ko-KR" sz="1600" b="1" dirty="0" smtClean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(17.10.25</a:t>
            </a:r>
            <a:r>
              <a:rPr lang="en-US" altLang="ko-KR" sz="1600" b="1" dirty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.~12.3.)</a:t>
            </a:r>
          </a:p>
        </p:txBody>
      </p:sp>
      <p:sp>
        <p:nvSpPr>
          <p:cNvPr id="24" name="Rectangle 12"/>
          <p:cNvSpPr/>
          <p:nvPr/>
        </p:nvSpPr>
        <p:spPr>
          <a:xfrm>
            <a:off x="635000" y="1374776"/>
            <a:ext cx="2555875" cy="974274"/>
          </a:xfrm>
          <a:prstGeom prst="rect">
            <a:avLst/>
          </a:prstGeom>
          <a:solidFill>
            <a:srgbClr val="7E4D76">
              <a:alpha val="5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dirty="0">
                <a:ln w="3175" cmpd="sng"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노동부</a:t>
            </a:r>
            <a:r>
              <a:rPr lang="en-US" altLang="ko-KR" sz="2400" dirty="0">
                <a:ln w="3175" cmpd="sng"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/</a:t>
            </a:r>
            <a:r>
              <a:rPr lang="ko-KR" altLang="en-US" sz="2400" dirty="0">
                <a:ln w="3175" cmpd="sng"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공단</a:t>
            </a:r>
            <a:endParaRPr lang="en-US" sz="2400" dirty="0">
              <a:ln w="3175" cmpd="sng">
                <a:solidFill>
                  <a:schemeClr val="tx1">
                    <a:lumMod val="50000"/>
                    <a:lumOff val="50000"/>
                  </a:schemeClr>
                </a:solidFill>
              </a:ln>
              <a:solidFill>
                <a:schemeClr val="accent4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25" name="Rectangle 13"/>
          <p:cNvSpPr/>
          <p:nvPr/>
        </p:nvSpPr>
        <p:spPr>
          <a:xfrm>
            <a:off x="634999" y="2422526"/>
            <a:ext cx="2555877" cy="1177924"/>
          </a:xfrm>
          <a:prstGeom prst="rect">
            <a:avLst/>
          </a:prstGeom>
          <a:solidFill>
            <a:srgbClr val="00B0F0">
              <a:alpha val="5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dirty="0">
                <a:ln w="3175" cmpd="sng"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국회 입법 </a:t>
            </a:r>
          </a:p>
        </p:txBody>
      </p:sp>
      <p:sp>
        <p:nvSpPr>
          <p:cNvPr id="26" name="Rectangle 14"/>
          <p:cNvSpPr/>
          <p:nvPr/>
        </p:nvSpPr>
        <p:spPr>
          <a:xfrm>
            <a:off x="634999" y="3676650"/>
            <a:ext cx="2555876" cy="1409699"/>
          </a:xfrm>
          <a:prstGeom prst="rect">
            <a:avLst/>
          </a:prstGeom>
          <a:solidFill>
            <a:srgbClr val="3D877B">
              <a:alpha val="5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dirty="0">
                <a:ln w="3175" cmpd="sng"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헌법재판소</a:t>
            </a:r>
            <a:endParaRPr lang="en-US" sz="2400" dirty="0">
              <a:ln w="3175" cmpd="sng">
                <a:solidFill>
                  <a:schemeClr val="tx1">
                    <a:lumMod val="50000"/>
                    <a:lumOff val="50000"/>
                  </a:schemeClr>
                </a:solidFill>
              </a:ln>
              <a:solidFill>
                <a:schemeClr val="accent4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27" name="Rectangle 15"/>
          <p:cNvSpPr/>
          <p:nvPr/>
        </p:nvSpPr>
        <p:spPr>
          <a:xfrm>
            <a:off x="635000" y="5162550"/>
            <a:ext cx="2555875" cy="798727"/>
          </a:xfrm>
          <a:prstGeom prst="rect">
            <a:avLst/>
          </a:prstGeom>
          <a:solidFill>
            <a:schemeClr val="accent4">
              <a:lumMod val="75000"/>
              <a:alpha val="56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dirty="0">
                <a:ln w="3175" cmpd="sng"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국회 통과 </a:t>
            </a:r>
          </a:p>
        </p:txBody>
      </p:sp>
      <p:sp>
        <p:nvSpPr>
          <p:cNvPr id="31" name="모서리가 둥근 직사각형 30"/>
          <p:cNvSpPr/>
          <p:nvPr/>
        </p:nvSpPr>
        <p:spPr>
          <a:xfrm>
            <a:off x="-1" y="0"/>
            <a:ext cx="4604951" cy="738960"/>
          </a:xfrm>
          <a:prstGeom prst="roundRect">
            <a:avLst>
              <a:gd name="adj" fmla="val 6251"/>
            </a:avLst>
          </a:prstGeom>
          <a:gradFill flip="none" rotWithShape="1">
            <a:gsLst>
              <a:gs pos="0">
                <a:srgbClr val="5FC5DC"/>
              </a:gs>
              <a:gs pos="43000">
                <a:srgbClr val="00B0F0"/>
              </a:gs>
            </a:gsLst>
            <a:lin ang="18900000" scaled="1"/>
            <a:tileRect/>
          </a:gradFill>
          <a:ln>
            <a:solidFill>
              <a:schemeClr val="bg1"/>
            </a:solidFill>
          </a:ln>
          <a:effectLst>
            <a:outerShdw blurRad="609600" dist="127000" dir="3000000" sx="96000" sy="96000" algn="t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2800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28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anose="02030600000101010101" pitchFamily="18" charset="-127"/>
                <a:ea typeface="HY헤드라인M" panose="02030600000101010101" pitchFamily="18" charset="-127"/>
              </a:rPr>
              <a:t>출퇴근재해의 </a:t>
            </a:r>
            <a:r>
              <a:rPr lang="ko-KR" altLang="en-US" sz="2800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anose="02030600000101010101" pitchFamily="18" charset="-127"/>
                <a:ea typeface="HY헤드라인M" panose="02030600000101010101" pitchFamily="18" charset="-127"/>
              </a:rPr>
              <a:t>도입경과</a:t>
            </a:r>
          </a:p>
        </p:txBody>
      </p:sp>
    </p:spTree>
    <p:extLst>
      <p:ext uri="{BB962C8B-B14F-4D97-AF65-F5344CB8AC3E}">
        <p14:creationId xmlns:p14="http://schemas.microsoft.com/office/powerpoint/2010/main" val="389922057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5"/>
          <p:cNvSpPr/>
          <p:nvPr/>
        </p:nvSpPr>
        <p:spPr>
          <a:xfrm>
            <a:off x="3019426" y="1405256"/>
            <a:ext cx="6410324" cy="974274"/>
          </a:xfrm>
          <a:prstGeom prst="rect">
            <a:avLst/>
          </a:prstGeom>
          <a:solidFill>
            <a:srgbClr val="B383AB">
              <a:alpha val="5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itchFamily="2" charset="2"/>
              <a:buChar char="u"/>
              <a:defRPr/>
            </a:pPr>
            <a:r>
              <a:rPr lang="ko-KR" altLang="en-US" b="1" dirty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업무상 사고 </a:t>
            </a:r>
            <a:r>
              <a:rPr lang="en-US" altLang="ko-KR" b="1" dirty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: </a:t>
            </a:r>
            <a:r>
              <a:rPr lang="ko-KR" altLang="en-US" b="1" dirty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업무 수행 중의 사고</a:t>
            </a:r>
            <a:endParaRPr lang="en-US" altLang="ko-KR" b="1" dirty="0">
              <a:ln>
                <a:solidFill>
                  <a:schemeClr val="bg2">
                    <a:lumMod val="50000"/>
                  </a:schemeClr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marL="285750" indent="-285750">
              <a:buFont typeface="Wingdings" pitchFamily="2" charset="2"/>
              <a:buChar char="u"/>
              <a:defRPr/>
            </a:pPr>
            <a:r>
              <a:rPr lang="ko-KR" altLang="en-US" b="1" dirty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업무상 질병 </a:t>
            </a:r>
            <a:r>
              <a:rPr lang="en-US" altLang="ko-KR" b="1" dirty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: </a:t>
            </a:r>
            <a:r>
              <a:rPr lang="ko-KR" altLang="en-US" b="1" dirty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유해요인</a:t>
            </a:r>
            <a:r>
              <a:rPr lang="en-US" altLang="ko-KR" b="1" dirty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, </a:t>
            </a:r>
            <a:r>
              <a:rPr lang="ko-KR" altLang="en-US" b="1" dirty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과로</a:t>
            </a:r>
            <a:r>
              <a:rPr lang="en-US" altLang="ko-KR" b="1" dirty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, </a:t>
            </a:r>
            <a:r>
              <a:rPr lang="ko-KR" altLang="en-US" b="1" dirty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작업자세 등으로 인한 질병</a:t>
            </a:r>
            <a:endParaRPr lang="en-US" altLang="ko-KR" b="1" dirty="0">
              <a:ln>
                <a:solidFill>
                  <a:schemeClr val="bg2">
                    <a:lumMod val="50000"/>
                  </a:schemeClr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marL="285750" indent="-285750">
              <a:buFont typeface="Wingdings" pitchFamily="2" charset="2"/>
              <a:buChar char="u"/>
              <a:defRPr/>
            </a:pPr>
            <a:r>
              <a:rPr lang="ko-KR" altLang="en-US" b="1" dirty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출퇴근 재해 </a:t>
            </a:r>
            <a:r>
              <a:rPr lang="en-US" altLang="ko-KR" b="1" dirty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: </a:t>
            </a:r>
            <a:r>
              <a:rPr lang="ko-KR" altLang="en-US" b="1" dirty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출퇴근 중에 </a:t>
            </a:r>
            <a:r>
              <a:rPr lang="ko-KR" altLang="en-US" b="1" dirty="0" smtClean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 발생한 </a:t>
            </a:r>
            <a:r>
              <a:rPr lang="ko-KR" altLang="en-US" b="1" dirty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사고</a:t>
            </a:r>
            <a:endParaRPr lang="en-US" altLang="ko-KR" b="1" dirty="0">
              <a:ln>
                <a:solidFill>
                  <a:schemeClr val="bg2">
                    <a:lumMod val="50000"/>
                  </a:schemeClr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20" name="Rectangle 6"/>
          <p:cNvSpPr/>
          <p:nvPr/>
        </p:nvSpPr>
        <p:spPr>
          <a:xfrm>
            <a:off x="3019425" y="2453006"/>
            <a:ext cx="6410325" cy="2035174"/>
          </a:xfrm>
          <a:prstGeom prst="rect">
            <a:avLst/>
          </a:prstGeom>
          <a:solidFill>
            <a:srgbClr val="74C5C3">
              <a:alpha val="5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itchFamily="2" charset="2"/>
              <a:buChar char="u"/>
              <a:defRPr/>
            </a:pPr>
            <a:r>
              <a:rPr lang="ko-KR" altLang="en-US" b="1" dirty="0" smtClean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사업주  지배관리하의  </a:t>
            </a:r>
            <a:r>
              <a:rPr lang="ko-KR" altLang="en-US" b="1" dirty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출퇴근 재해</a:t>
            </a:r>
          </a:p>
          <a:p>
            <a:pPr marL="285750" indent="-285750">
              <a:buFont typeface="Wingdings" pitchFamily="2" charset="2"/>
              <a:buChar char="ü"/>
              <a:defRPr/>
            </a:pPr>
            <a:r>
              <a:rPr lang="ko-KR" altLang="en-US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사업주가 제공한 교통수단이나 그에 준하는 교통수단을 이용하는 등 사업주의 지배관리하에서 출퇴근하는 중 발생한 사고</a:t>
            </a:r>
            <a:endParaRPr lang="en-US" altLang="ko-KR" sz="1600" b="1" dirty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Wingdings" pitchFamily="2" charset="2"/>
              <a:buChar char="ü"/>
              <a:defRPr/>
            </a:pPr>
            <a:endParaRPr lang="en-US" altLang="ko-KR" sz="1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Wingdings" pitchFamily="2" charset="2"/>
              <a:buChar char="u"/>
              <a:defRPr/>
            </a:pPr>
            <a:r>
              <a:rPr lang="ko-KR" altLang="en-US" b="1" dirty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통상의 </a:t>
            </a:r>
            <a:r>
              <a:rPr lang="ko-KR" altLang="en-US" b="1" dirty="0" smtClean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 출퇴근 </a:t>
            </a:r>
            <a:r>
              <a:rPr lang="ko-KR" altLang="en-US" b="1" dirty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재해</a:t>
            </a:r>
          </a:p>
          <a:p>
            <a:pPr marL="285750" indent="-285750">
              <a:buFont typeface="Wingdings" pitchFamily="2" charset="2"/>
              <a:buChar char="ü"/>
              <a:defRPr/>
            </a:pPr>
            <a:r>
              <a:rPr lang="ko-KR" altLang="en-US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통상적인 경로와 방법으로 출퇴근 하는 중 발생한 사고  </a:t>
            </a:r>
            <a:endParaRPr lang="en-US" altLang="ko-KR" sz="1600" b="1" dirty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Rectangle 7"/>
          <p:cNvSpPr/>
          <p:nvPr/>
        </p:nvSpPr>
        <p:spPr>
          <a:xfrm>
            <a:off x="3019427" y="4562475"/>
            <a:ext cx="6410324" cy="1409699"/>
          </a:xfrm>
          <a:prstGeom prst="rect">
            <a:avLst/>
          </a:prstGeom>
          <a:solidFill>
            <a:srgbClr val="59B3A4">
              <a:alpha val="5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itchFamily="2" charset="2"/>
              <a:buChar char="u"/>
              <a:defRPr/>
            </a:pPr>
            <a:r>
              <a:rPr lang="ko-KR" altLang="en-US" b="1" dirty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통상적인 경로와 방법으로 출퇴근하는 중 발생한 사고</a:t>
            </a:r>
          </a:p>
          <a:p>
            <a:pPr marL="285750" indent="-285750">
              <a:buFont typeface="Wingdings" pitchFamily="2" charset="2"/>
              <a:buChar char="ü"/>
              <a:defRPr/>
            </a:pPr>
            <a:r>
              <a:rPr lang="en-US" altLang="ko-KR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ko-KR" altLang="en-US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원칙</a:t>
            </a:r>
            <a:r>
              <a:rPr lang="en-US" altLang="ko-KR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ko-KR" altLang="en-US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일탈 또는 중단이 있는 경우 불인정</a:t>
            </a:r>
            <a:endParaRPr lang="en-US" altLang="ko-KR" sz="1600" b="1" dirty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Wingdings" pitchFamily="2" charset="2"/>
              <a:buChar char="ü"/>
              <a:defRPr/>
            </a:pPr>
            <a:r>
              <a:rPr lang="en-US" altLang="ko-KR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ko-KR" altLang="en-US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예외</a:t>
            </a:r>
            <a:r>
              <a:rPr lang="en-US" altLang="ko-KR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ko-KR" altLang="en-US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일탈 또는 중단이 일상생활에 필요한 행위로서 대통령령         </a:t>
            </a:r>
            <a:endParaRPr lang="en-US" altLang="ko-KR" sz="1600" b="1" dirty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r>
              <a:rPr lang="en-US" altLang="ko-KR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</a:t>
            </a:r>
            <a:r>
              <a:rPr lang="ko-KR" altLang="en-US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으로 정하는 사유가 있는 경우  </a:t>
            </a:r>
          </a:p>
        </p:txBody>
      </p:sp>
      <p:sp>
        <p:nvSpPr>
          <p:cNvPr id="24" name="Rectangle 12"/>
          <p:cNvSpPr/>
          <p:nvPr/>
        </p:nvSpPr>
        <p:spPr>
          <a:xfrm>
            <a:off x="635000" y="1405256"/>
            <a:ext cx="2384425" cy="974274"/>
          </a:xfrm>
          <a:prstGeom prst="rect">
            <a:avLst/>
          </a:prstGeom>
          <a:solidFill>
            <a:srgbClr val="7E4D76">
              <a:alpha val="5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dirty="0">
                <a:ln w="3175" cmpd="sng"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업무상 재해</a:t>
            </a:r>
            <a:endParaRPr lang="en-US" altLang="ko-KR" sz="2400" dirty="0">
              <a:ln w="3175" cmpd="sng">
                <a:solidFill>
                  <a:schemeClr val="tx1">
                    <a:lumMod val="50000"/>
                    <a:lumOff val="50000"/>
                  </a:schemeClr>
                </a:solidFill>
              </a:ln>
              <a:solidFill>
                <a:schemeClr val="accent4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itchFamily="18" charset="-127"/>
              <a:ea typeface="HY견고딕" pitchFamily="18" charset="-127"/>
            </a:endParaRPr>
          </a:p>
          <a:p>
            <a:pPr algn="ctr"/>
            <a:r>
              <a:rPr lang="ko-KR" altLang="en-US" sz="2400" dirty="0">
                <a:ln w="3175" cmpd="sng"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분류기준</a:t>
            </a:r>
          </a:p>
        </p:txBody>
      </p:sp>
      <p:sp>
        <p:nvSpPr>
          <p:cNvPr id="25" name="Rectangle 13"/>
          <p:cNvSpPr/>
          <p:nvPr/>
        </p:nvSpPr>
        <p:spPr>
          <a:xfrm>
            <a:off x="634999" y="2453006"/>
            <a:ext cx="2384427" cy="2035174"/>
          </a:xfrm>
          <a:prstGeom prst="rect">
            <a:avLst/>
          </a:prstGeom>
          <a:solidFill>
            <a:srgbClr val="5FC5DC">
              <a:alpha val="5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dirty="0">
                <a:ln w="3175" cmpd="sng"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출퇴근 재해</a:t>
            </a:r>
          </a:p>
        </p:txBody>
      </p:sp>
      <p:sp>
        <p:nvSpPr>
          <p:cNvPr id="26" name="Rectangle 14"/>
          <p:cNvSpPr/>
          <p:nvPr/>
        </p:nvSpPr>
        <p:spPr>
          <a:xfrm>
            <a:off x="634999" y="4562475"/>
            <a:ext cx="2384427" cy="1409699"/>
          </a:xfrm>
          <a:prstGeom prst="rect">
            <a:avLst/>
          </a:prstGeom>
          <a:solidFill>
            <a:srgbClr val="3D877B">
              <a:alpha val="5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dirty="0">
                <a:ln w="3175" cmpd="sng"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통상적인 </a:t>
            </a:r>
            <a:endParaRPr lang="en-US" altLang="ko-KR" sz="2400" dirty="0">
              <a:ln w="3175" cmpd="sng">
                <a:solidFill>
                  <a:schemeClr val="tx1">
                    <a:lumMod val="50000"/>
                    <a:lumOff val="50000"/>
                  </a:schemeClr>
                </a:solidFill>
              </a:ln>
              <a:solidFill>
                <a:schemeClr val="accent4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itchFamily="18" charset="-127"/>
              <a:ea typeface="HY견고딕" pitchFamily="18" charset="-127"/>
            </a:endParaRPr>
          </a:p>
          <a:p>
            <a:pPr algn="ctr"/>
            <a:r>
              <a:rPr lang="ko-KR" altLang="en-US" sz="2400" dirty="0">
                <a:ln w="3175" cmpd="sng"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출퇴근 재해</a:t>
            </a:r>
            <a:endParaRPr lang="en-US" altLang="ko-KR" sz="2400" dirty="0">
              <a:ln w="3175" cmpd="sng">
                <a:solidFill>
                  <a:schemeClr val="tx1">
                    <a:lumMod val="50000"/>
                    <a:lumOff val="50000"/>
                  </a:schemeClr>
                </a:solidFill>
              </a:ln>
              <a:solidFill>
                <a:schemeClr val="accent4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itchFamily="18" charset="-127"/>
              <a:ea typeface="HY견고딕" pitchFamily="18" charset="-127"/>
            </a:endParaRPr>
          </a:p>
          <a:p>
            <a:pPr algn="ctr"/>
            <a:r>
              <a:rPr lang="ko-KR" altLang="en-US" sz="2400" dirty="0">
                <a:ln w="3175" cmpd="sng"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인정기준</a:t>
            </a:r>
          </a:p>
        </p:txBody>
      </p:sp>
      <p:sp>
        <p:nvSpPr>
          <p:cNvPr id="12" name="모서리가 둥근 직사각형 11"/>
          <p:cNvSpPr/>
          <p:nvPr/>
        </p:nvSpPr>
        <p:spPr>
          <a:xfrm>
            <a:off x="0" y="0"/>
            <a:ext cx="4258962" cy="738960"/>
          </a:xfrm>
          <a:prstGeom prst="roundRect">
            <a:avLst>
              <a:gd name="adj" fmla="val 6251"/>
            </a:avLst>
          </a:prstGeom>
          <a:gradFill flip="none" rotWithShape="1">
            <a:gsLst>
              <a:gs pos="0">
                <a:srgbClr val="5FC5DC"/>
              </a:gs>
              <a:gs pos="43000">
                <a:srgbClr val="00B0F0"/>
              </a:gs>
            </a:gsLst>
            <a:lin ang="18900000" scaled="1"/>
            <a:tileRect/>
          </a:gradFill>
          <a:ln>
            <a:solidFill>
              <a:schemeClr val="bg1"/>
            </a:solidFill>
          </a:ln>
          <a:effectLst>
            <a:outerShdw blurRad="609600" dist="127000" dir="3000000" sx="96000" sy="96000" algn="t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2800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28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anose="02030600000101010101" pitchFamily="18" charset="-127"/>
                <a:ea typeface="HY헤드라인M" panose="02030600000101010101" pitchFamily="18" charset="-127"/>
              </a:rPr>
              <a:t>출퇴근재해 </a:t>
            </a:r>
            <a:r>
              <a:rPr lang="ko-KR" altLang="en-US" sz="2800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anose="02030600000101010101" pitchFamily="18" charset="-127"/>
                <a:ea typeface="HY헤드라인M" panose="02030600000101010101" pitchFamily="18" charset="-127"/>
              </a:rPr>
              <a:t>관련 정의</a:t>
            </a:r>
          </a:p>
        </p:txBody>
      </p:sp>
    </p:spTree>
    <p:extLst>
      <p:ext uri="{BB962C8B-B14F-4D97-AF65-F5344CB8AC3E}">
        <p14:creationId xmlns:p14="http://schemas.microsoft.com/office/powerpoint/2010/main" val="598794644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5"/>
          <p:cNvSpPr/>
          <p:nvPr/>
        </p:nvSpPr>
        <p:spPr>
          <a:xfrm>
            <a:off x="2838450" y="1163955"/>
            <a:ext cx="6591300" cy="1939476"/>
          </a:xfrm>
          <a:prstGeom prst="rect">
            <a:avLst/>
          </a:prstGeom>
          <a:solidFill>
            <a:srgbClr val="B383AB">
              <a:alpha val="5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itchFamily="2" charset="2"/>
              <a:buChar char="u"/>
              <a:defRPr/>
            </a:pPr>
            <a:r>
              <a:rPr lang="ko-KR" altLang="en-US" b="1" dirty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취업과 관련하여 주거와 취업장소 또는 한 취업장소에서  </a:t>
            </a:r>
            <a:r>
              <a:rPr lang="ko-KR" altLang="en-US" b="1" dirty="0" smtClean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   </a:t>
            </a:r>
            <a:r>
              <a:rPr lang="ko-KR" altLang="en-US" b="1" dirty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다른 취업장소의 이동</a:t>
            </a:r>
            <a:endParaRPr lang="en-US" altLang="ko-KR" b="1" dirty="0">
              <a:ln>
                <a:solidFill>
                  <a:schemeClr val="bg2">
                    <a:lumMod val="50000"/>
                  </a:schemeClr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marL="285750" indent="-285750">
              <a:buFont typeface="Wingdings" pitchFamily="2" charset="2"/>
              <a:buChar char="ü"/>
              <a:defRPr/>
            </a:pPr>
            <a:r>
              <a:rPr lang="ko-KR" altLang="en-US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사업주가 제공한 교통수단이나 그에 준하는 교통수단을 </a:t>
            </a:r>
            <a:endParaRPr lang="en-US" altLang="ko-KR" sz="1600" b="1" dirty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r>
              <a:rPr lang="ko-KR" altLang="en-US" sz="1600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이용하는 </a:t>
            </a:r>
            <a:r>
              <a:rPr lang="ko-KR" altLang="en-US" sz="1600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등 사업주의 지배관리하에서 출퇴근하는 중 발생한 </a:t>
            </a:r>
            <a:r>
              <a:rPr lang="ko-KR" altLang="en-US" sz="1600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사고                                </a:t>
            </a:r>
            <a:endParaRPr lang="en-US" altLang="ko-KR" sz="1600" dirty="0" smtClean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r>
              <a:rPr lang="en-US" altLang="ko-KR" sz="1600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ko-KR" sz="1600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(</a:t>
            </a:r>
            <a:r>
              <a:rPr lang="ko-KR" altLang="en-US" sz="1600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기존 </a:t>
            </a:r>
            <a:r>
              <a:rPr lang="ko-KR" altLang="en-US" sz="1600" dirty="0" err="1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산재법에서도</a:t>
            </a:r>
            <a:r>
              <a:rPr lang="ko-KR" altLang="en-US" sz="1600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인정</a:t>
            </a:r>
            <a:r>
              <a:rPr lang="en-US" altLang="ko-KR" sz="1600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 marL="285750" indent="-285750">
              <a:buFont typeface="Wingdings" pitchFamily="2" charset="2"/>
              <a:buChar char="ü"/>
              <a:defRPr/>
            </a:pPr>
            <a:r>
              <a:rPr lang="ko-KR" altLang="en-US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그 밖에 통상적인 경로와 방법으로 출퇴근하는 중 발생한 사고</a:t>
            </a:r>
            <a:endParaRPr lang="en-US" altLang="ko-KR" sz="1600" b="1" dirty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r>
              <a:rPr lang="en-US" altLang="ko-KR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r>
              <a:rPr lang="en-US" altLang="ko-KR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ko-KR" altLang="en-US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통상의 출퇴근 재해로 </a:t>
            </a:r>
            <a:r>
              <a:rPr lang="en-US" altLang="ko-KR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18. 1. 1. </a:t>
            </a:r>
            <a:r>
              <a:rPr lang="ko-KR" altLang="en-US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이후</a:t>
            </a:r>
            <a:r>
              <a:rPr lang="en-US" altLang="ko-KR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ko-KR" altLang="en-US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발생한 재해부터 인정</a:t>
            </a:r>
            <a:r>
              <a:rPr lang="en-US" altLang="ko-KR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</p:txBody>
      </p:sp>
      <p:sp>
        <p:nvSpPr>
          <p:cNvPr id="20" name="Rectangle 6"/>
          <p:cNvSpPr/>
          <p:nvPr/>
        </p:nvSpPr>
        <p:spPr>
          <a:xfrm>
            <a:off x="2838449" y="3175635"/>
            <a:ext cx="6591301" cy="1304924"/>
          </a:xfrm>
          <a:prstGeom prst="rect">
            <a:avLst/>
          </a:prstGeom>
          <a:solidFill>
            <a:srgbClr val="74C5C3">
              <a:alpha val="5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itchFamily="2" charset="2"/>
              <a:buChar char="u"/>
              <a:defRPr/>
            </a:pPr>
            <a:r>
              <a:rPr lang="ko-KR" altLang="en-US" b="1" dirty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노동자가 실질적으로 거주하면서 일상생활을 영위하는 주소 또는 거소</a:t>
            </a:r>
          </a:p>
          <a:p>
            <a:pPr marL="285750" indent="-285750">
              <a:buFont typeface="Wingdings" pitchFamily="2" charset="2"/>
              <a:buChar char="ü"/>
              <a:defRPr/>
            </a:pPr>
            <a:r>
              <a:rPr lang="ko-KR" altLang="en-US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연고지 및 </a:t>
            </a:r>
            <a:r>
              <a:rPr lang="ko-KR" altLang="en-US" sz="1600" b="1" dirty="0" err="1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비연고지</a:t>
            </a:r>
            <a:r>
              <a:rPr lang="ko-KR" altLang="en-US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주거</a:t>
            </a:r>
            <a:r>
              <a:rPr lang="en-US" altLang="ko-KR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천재지변 등에 의한 일시적 주거</a:t>
            </a:r>
            <a:endParaRPr lang="en-US" altLang="ko-KR" sz="1600" b="1" dirty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Rectangle 7"/>
          <p:cNvSpPr/>
          <p:nvPr/>
        </p:nvSpPr>
        <p:spPr>
          <a:xfrm>
            <a:off x="2838451" y="4562475"/>
            <a:ext cx="6591300" cy="1409699"/>
          </a:xfrm>
          <a:prstGeom prst="rect">
            <a:avLst/>
          </a:prstGeom>
          <a:solidFill>
            <a:srgbClr val="59B3A4">
              <a:alpha val="5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itchFamily="2" charset="2"/>
              <a:buChar char="u"/>
              <a:defRPr/>
            </a:pPr>
            <a:r>
              <a:rPr lang="ko-KR" altLang="en-US" b="1" dirty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불특정 </a:t>
            </a:r>
            <a:r>
              <a:rPr lang="ko-KR" altLang="en-US" b="1" dirty="0" smtClean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 다수인이  </a:t>
            </a:r>
            <a:r>
              <a:rPr lang="ko-KR" altLang="en-US" b="1" dirty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자유롭게 </a:t>
            </a:r>
            <a:r>
              <a:rPr lang="ko-KR" altLang="en-US" b="1" dirty="0" smtClean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 통행할 수  없는  </a:t>
            </a:r>
            <a:r>
              <a:rPr lang="ko-KR" altLang="en-US" b="1" dirty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곳</a:t>
            </a:r>
            <a:endParaRPr lang="en-US" altLang="ko-KR" b="1" dirty="0">
              <a:ln>
                <a:solidFill>
                  <a:schemeClr val="bg2">
                    <a:lumMod val="50000"/>
                  </a:schemeClr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marL="285750" indent="-285750">
              <a:buFont typeface="Wingdings" pitchFamily="2" charset="2"/>
              <a:buChar char="ü"/>
              <a:defRPr/>
            </a:pPr>
            <a:r>
              <a:rPr lang="ko-KR" altLang="en-US" sz="1600" b="1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공동주택</a:t>
            </a:r>
            <a:r>
              <a:rPr lang="en-US" altLang="ko-KR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ko-KR" altLang="en-US" sz="1600" b="1" dirty="0" err="1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다가구</a:t>
            </a:r>
            <a:r>
              <a:rPr lang="ko-KR" altLang="en-US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포함</a:t>
            </a:r>
            <a:r>
              <a:rPr lang="en-US" altLang="ko-KR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: </a:t>
            </a:r>
            <a:r>
              <a:rPr lang="ko-KR" altLang="en-US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현관문</a:t>
            </a:r>
            <a:r>
              <a:rPr lang="en-US" altLang="ko-KR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단독주택</a:t>
            </a:r>
            <a:r>
              <a:rPr lang="en-US" altLang="ko-KR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: </a:t>
            </a:r>
            <a:r>
              <a:rPr lang="ko-KR" altLang="en-US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대문</a:t>
            </a:r>
            <a:endParaRPr lang="en-US" altLang="ko-KR" sz="1600" b="1" dirty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Wingdings" pitchFamily="2" charset="2"/>
              <a:buChar char="ü"/>
              <a:defRPr/>
            </a:pPr>
            <a:r>
              <a:rPr lang="ko-KR" altLang="en-US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취업장소 </a:t>
            </a:r>
            <a:r>
              <a:rPr lang="en-US" altLang="ko-KR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ko-KR" altLang="en-US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사업장의 외곽경계</a:t>
            </a:r>
            <a:r>
              <a:rPr lang="en-US" altLang="ko-KR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ko-KR" altLang="en-US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출입문 등</a:t>
            </a:r>
            <a:r>
              <a:rPr lang="en-US" altLang="ko-KR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ko-KR" altLang="en-US" sz="1600" b="1" dirty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Rectangle 12"/>
          <p:cNvSpPr/>
          <p:nvPr/>
        </p:nvSpPr>
        <p:spPr>
          <a:xfrm>
            <a:off x="635000" y="1163955"/>
            <a:ext cx="2203449" cy="1939476"/>
          </a:xfrm>
          <a:prstGeom prst="rect">
            <a:avLst/>
          </a:prstGeom>
          <a:solidFill>
            <a:srgbClr val="7E4D76">
              <a:alpha val="5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dirty="0">
                <a:ln w="3175" cmpd="sng"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출퇴근 </a:t>
            </a:r>
          </a:p>
        </p:txBody>
      </p:sp>
      <p:sp>
        <p:nvSpPr>
          <p:cNvPr id="25" name="Rectangle 13"/>
          <p:cNvSpPr/>
          <p:nvPr/>
        </p:nvSpPr>
        <p:spPr>
          <a:xfrm>
            <a:off x="634999" y="3175635"/>
            <a:ext cx="2203451" cy="1304924"/>
          </a:xfrm>
          <a:prstGeom prst="rect">
            <a:avLst/>
          </a:prstGeom>
          <a:solidFill>
            <a:srgbClr val="5FC5DC">
              <a:alpha val="5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dirty="0">
                <a:ln w="3175" cmpd="sng"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주거</a:t>
            </a:r>
          </a:p>
        </p:txBody>
      </p:sp>
      <p:sp>
        <p:nvSpPr>
          <p:cNvPr id="26" name="Rectangle 14"/>
          <p:cNvSpPr/>
          <p:nvPr/>
        </p:nvSpPr>
        <p:spPr>
          <a:xfrm>
            <a:off x="634999" y="4562475"/>
            <a:ext cx="2203451" cy="1409699"/>
          </a:xfrm>
          <a:prstGeom prst="rect">
            <a:avLst/>
          </a:prstGeom>
          <a:solidFill>
            <a:srgbClr val="3D877B">
              <a:alpha val="5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dirty="0">
                <a:ln w="3175" cmpd="sng"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주거 및 취업</a:t>
            </a:r>
            <a:endParaRPr lang="en-US" altLang="ko-KR" sz="2400" dirty="0">
              <a:ln w="3175" cmpd="sng">
                <a:solidFill>
                  <a:schemeClr val="tx1">
                    <a:lumMod val="50000"/>
                    <a:lumOff val="50000"/>
                  </a:schemeClr>
                </a:solidFill>
              </a:ln>
              <a:solidFill>
                <a:schemeClr val="accent4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itchFamily="18" charset="-127"/>
              <a:ea typeface="HY견고딕" pitchFamily="18" charset="-127"/>
            </a:endParaRPr>
          </a:p>
          <a:p>
            <a:pPr algn="ctr"/>
            <a:r>
              <a:rPr lang="ko-KR" altLang="en-US" sz="2400" dirty="0">
                <a:ln w="3175" cmpd="sng"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장소의 </a:t>
            </a:r>
            <a:r>
              <a:rPr lang="ko-KR" altLang="en-US" sz="2400" dirty="0" smtClean="0">
                <a:ln w="3175" cmpd="sng"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 경계 </a:t>
            </a:r>
            <a:endParaRPr lang="ko-KR" altLang="en-US" sz="2400" dirty="0">
              <a:ln w="3175" cmpd="sng">
                <a:solidFill>
                  <a:schemeClr val="tx1">
                    <a:lumMod val="50000"/>
                    <a:lumOff val="50000"/>
                  </a:schemeClr>
                </a:solidFill>
              </a:ln>
              <a:solidFill>
                <a:schemeClr val="accent4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9" name="모서리가 둥근 직사각형 8"/>
          <p:cNvSpPr/>
          <p:nvPr/>
        </p:nvSpPr>
        <p:spPr>
          <a:xfrm>
            <a:off x="0" y="0"/>
            <a:ext cx="4258962" cy="738960"/>
          </a:xfrm>
          <a:prstGeom prst="roundRect">
            <a:avLst>
              <a:gd name="adj" fmla="val 6251"/>
            </a:avLst>
          </a:prstGeom>
          <a:gradFill flip="none" rotWithShape="1">
            <a:gsLst>
              <a:gs pos="0">
                <a:srgbClr val="5FC5DC"/>
              </a:gs>
              <a:gs pos="43000">
                <a:srgbClr val="00B0F0"/>
              </a:gs>
            </a:gsLst>
            <a:lin ang="18900000" scaled="1"/>
            <a:tileRect/>
          </a:gradFill>
          <a:ln>
            <a:solidFill>
              <a:schemeClr val="bg1"/>
            </a:solidFill>
          </a:ln>
          <a:effectLst>
            <a:outerShdw blurRad="609600" dist="127000" dir="3000000" sx="96000" sy="96000" algn="t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2800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28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anose="02030600000101010101" pitchFamily="18" charset="-127"/>
                <a:ea typeface="HY헤드라인M" panose="02030600000101010101" pitchFamily="18" charset="-127"/>
              </a:rPr>
              <a:t>출퇴근재해 </a:t>
            </a:r>
            <a:r>
              <a:rPr lang="ko-KR" altLang="en-US" sz="2800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anose="02030600000101010101" pitchFamily="18" charset="-127"/>
                <a:ea typeface="HY헤드라인M" panose="02030600000101010101" pitchFamily="18" charset="-127"/>
              </a:rPr>
              <a:t>관련 정의</a:t>
            </a:r>
          </a:p>
        </p:txBody>
      </p:sp>
    </p:spTree>
    <p:extLst>
      <p:ext uri="{BB962C8B-B14F-4D97-AF65-F5344CB8AC3E}">
        <p14:creationId xmlns:p14="http://schemas.microsoft.com/office/powerpoint/2010/main" val="3761974951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5"/>
          <p:cNvSpPr/>
          <p:nvPr/>
        </p:nvSpPr>
        <p:spPr>
          <a:xfrm>
            <a:off x="2838450" y="1163955"/>
            <a:ext cx="6591300" cy="2038350"/>
          </a:xfrm>
          <a:prstGeom prst="rect">
            <a:avLst/>
          </a:prstGeom>
          <a:solidFill>
            <a:srgbClr val="B383AB">
              <a:alpha val="5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itchFamily="2" charset="2"/>
              <a:buChar char="u"/>
              <a:defRPr/>
            </a:pPr>
            <a:r>
              <a:rPr lang="ko-KR" altLang="en-US" b="1" dirty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주거와 취업장소</a:t>
            </a:r>
            <a:r>
              <a:rPr lang="en-US" altLang="ko-KR" b="1" dirty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, </a:t>
            </a:r>
            <a:r>
              <a:rPr lang="ko-KR" altLang="en-US" b="1" dirty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취업장소와 </a:t>
            </a:r>
            <a:r>
              <a:rPr lang="ko-KR" altLang="en-US" b="1" dirty="0" smtClean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 취업장소 </a:t>
            </a:r>
            <a:r>
              <a:rPr lang="ko-KR" altLang="en-US" b="1" dirty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사이를 </a:t>
            </a:r>
            <a:r>
              <a:rPr lang="ko-KR" altLang="en-US" b="1" dirty="0" smtClean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일반인       </a:t>
            </a:r>
            <a:r>
              <a:rPr lang="ko-KR" altLang="en-US" b="1" dirty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이라면  사회통념상 이용할 수 있다고 </a:t>
            </a:r>
            <a:r>
              <a:rPr lang="ko-KR" altLang="en-US" b="1" dirty="0" smtClean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 인정하는  경로</a:t>
            </a:r>
            <a:endParaRPr lang="en-US" altLang="ko-KR" b="1" dirty="0">
              <a:ln>
                <a:solidFill>
                  <a:schemeClr val="bg2">
                    <a:lumMod val="50000"/>
                  </a:schemeClr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marL="285750" indent="-285750">
              <a:buFont typeface="Wingdings" pitchFamily="2" charset="2"/>
              <a:buChar char="ü"/>
              <a:defRPr/>
            </a:pPr>
            <a:r>
              <a:rPr lang="ko-KR" altLang="en-US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최단거리 또는 최단시간이 소요되는 경로</a:t>
            </a:r>
            <a:endParaRPr lang="en-US" altLang="ko-KR" sz="1600" b="1" dirty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Wingdings" pitchFamily="2" charset="2"/>
              <a:buChar char="ü"/>
              <a:defRPr/>
            </a:pPr>
            <a:r>
              <a:rPr lang="ko-KR" altLang="en-US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공사</a:t>
            </a:r>
            <a:r>
              <a:rPr lang="en-US" altLang="ko-KR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시위 등으로 인해 우회하는 경로</a:t>
            </a:r>
            <a:endParaRPr lang="en-US" altLang="ko-KR" sz="1600" b="1" dirty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Wingdings" pitchFamily="2" charset="2"/>
              <a:buChar char="ü"/>
              <a:defRPr/>
            </a:pPr>
            <a:r>
              <a:rPr lang="ko-KR" altLang="en-US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주유</a:t>
            </a:r>
            <a:r>
              <a:rPr lang="en-US" altLang="ko-KR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생리현상</a:t>
            </a:r>
            <a:r>
              <a:rPr lang="en-US" altLang="ko-KR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커피</a:t>
            </a:r>
            <a:r>
              <a:rPr lang="en-US" altLang="ko-KR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담배 구입 등을 위한 단시간 우회 경로</a:t>
            </a:r>
            <a:endParaRPr lang="en-US" altLang="ko-KR" sz="1600" b="1" dirty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Wingdings" pitchFamily="2" charset="2"/>
              <a:buChar char="ü"/>
              <a:defRPr/>
            </a:pPr>
            <a:r>
              <a:rPr lang="ko-KR" altLang="en-US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직장동료와의 </a:t>
            </a:r>
            <a:r>
              <a:rPr lang="ko-KR" altLang="en-US" sz="1600" b="1" dirty="0" err="1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카풀을</a:t>
            </a:r>
            <a:r>
              <a:rPr lang="ko-KR" altLang="en-US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위한 우회경로</a:t>
            </a:r>
            <a:endParaRPr lang="en-US" altLang="ko-KR" sz="1600" b="1" dirty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Rectangle 6"/>
          <p:cNvSpPr/>
          <p:nvPr/>
        </p:nvSpPr>
        <p:spPr>
          <a:xfrm>
            <a:off x="2838449" y="3267075"/>
            <a:ext cx="6591301" cy="1228724"/>
          </a:xfrm>
          <a:prstGeom prst="rect">
            <a:avLst/>
          </a:prstGeom>
          <a:solidFill>
            <a:srgbClr val="74C5C3">
              <a:alpha val="5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itchFamily="2" charset="2"/>
              <a:buChar char="u"/>
              <a:defRPr/>
            </a:pPr>
            <a:r>
              <a:rPr lang="ko-KR" altLang="en-US" b="1" dirty="0" smtClean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사회통념상  </a:t>
            </a:r>
            <a:r>
              <a:rPr lang="ko-KR" altLang="en-US" b="1" dirty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출퇴근 수단으로 </a:t>
            </a:r>
            <a:r>
              <a:rPr lang="ko-KR" altLang="en-US" b="1" dirty="0" smtClean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 인정되는  교통수단을  </a:t>
            </a:r>
            <a:r>
              <a:rPr lang="ko-KR" altLang="en-US" b="1" dirty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본래의 </a:t>
            </a:r>
            <a:r>
              <a:rPr lang="ko-KR" altLang="en-US" b="1" dirty="0" smtClean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  용법대로  사용하는 </a:t>
            </a:r>
            <a:r>
              <a:rPr lang="ko-KR" altLang="en-US" b="1" dirty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것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en-US" altLang="ko-KR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ko-KR" altLang="en-US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교통수단</a:t>
            </a:r>
            <a:r>
              <a:rPr lang="en-US" altLang="ko-KR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ko-KR" altLang="en-US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자전거</a:t>
            </a:r>
            <a:r>
              <a:rPr lang="en-US" altLang="ko-KR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버스</a:t>
            </a:r>
            <a:r>
              <a:rPr lang="en-US" altLang="ko-KR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지하철</a:t>
            </a:r>
            <a:r>
              <a:rPr lang="en-US" altLang="ko-KR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기차</a:t>
            </a:r>
            <a:r>
              <a:rPr lang="en-US" altLang="ko-KR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비행기</a:t>
            </a:r>
            <a:r>
              <a:rPr lang="en-US" altLang="ko-KR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자동차 등</a:t>
            </a:r>
            <a:endParaRPr lang="en-US" altLang="ko-KR" sz="1600" b="1" dirty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Rectangle 7"/>
          <p:cNvSpPr/>
          <p:nvPr/>
        </p:nvSpPr>
        <p:spPr>
          <a:xfrm>
            <a:off x="2838451" y="4562475"/>
            <a:ext cx="6591300" cy="1409699"/>
          </a:xfrm>
          <a:prstGeom prst="rect">
            <a:avLst/>
          </a:prstGeom>
          <a:solidFill>
            <a:srgbClr val="59B3A4">
              <a:alpha val="5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itchFamily="2" charset="2"/>
              <a:buChar char="u"/>
              <a:defRPr/>
            </a:pPr>
            <a:r>
              <a:rPr lang="ko-KR" altLang="en-US" b="1" dirty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일탈 </a:t>
            </a:r>
            <a:r>
              <a:rPr lang="en-US" altLang="ko-KR" b="1" dirty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:</a:t>
            </a:r>
            <a:r>
              <a:rPr lang="ko-KR" altLang="en-US" b="1" dirty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ko-KR" altLang="en-US" b="1" dirty="0" smtClean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통상적인  </a:t>
            </a:r>
            <a:r>
              <a:rPr lang="ko-KR" altLang="en-US" b="1" dirty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출퇴근 경로를 </a:t>
            </a:r>
            <a:r>
              <a:rPr lang="ko-KR" altLang="en-US" b="1" dirty="0" smtClean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 벗어나는  행위</a:t>
            </a:r>
            <a:endParaRPr lang="en-US" altLang="ko-KR" b="1" dirty="0">
              <a:ln>
                <a:solidFill>
                  <a:schemeClr val="bg2">
                    <a:lumMod val="50000"/>
                  </a:schemeClr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>
              <a:lnSpc>
                <a:spcPct val="150000"/>
              </a:lnSpc>
              <a:defRPr/>
            </a:pPr>
            <a:r>
              <a:rPr lang="en-US" altLang="ko-KR" sz="1600" b="1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ex</a:t>
            </a:r>
            <a:r>
              <a:rPr lang="en-US" altLang="ko-KR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ko-KR" altLang="en-US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퇴근길에 경로를 벗어나 술을 마시는 행위</a:t>
            </a:r>
            <a:endParaRPr lang="en-US" altLang="ko-KR" sz="1600" b="1" dirty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Wingdings" pitchFamily="2" charset="2"/>
              <a:buChar char="u"/>
              <a:defRPr/>
            </a:pPr>
            <a:r>
              <a:rPr lang="ko-KR" altLang="en-US" b="1" dirty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중단 </a:t>
            </a:r>
            <a:r>
              <a:rPr lang="en-US" altLang="ko-KR" b="1" dirty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: </a:t>
            </a:r>
            <a:r>
              <a:rPr lang="ko-KR" altLang="en-US" b="1" dirty="0" smtClean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출퇴근경로에서  출퇴근과  </a:t>
            </a:r>
            <a:r>
              <a:rPr lang="ko-KR" altLang="en-US" b="1" dirty="0" err="1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관련없는</a:t>
            </a:r>
            <a:r>
              <a:rPr lang="ko-KR" altLang="en-US" b="1" dirty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ko-KR" altLang="en-US" b="1" dirty="0" smtClean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 행위를  하는 것</a:t>
            </a:r>
            <a:endParaRPr lang="ko-KR" altLang="en-US" b="1" dirty="0">
              <a:ln>
                <a:solidFill>
                  <a:schemeClr val="bg2">
                    <a:lumMod val="50000"/>
                  </a:schemeClr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>
              <a:lnSpc>
                <a:spcPct val="150000"/>
              </a:lnSpc>
              <a:defRPr/>
            </a:pPr>
            <a:r>
              <a:rPr lang="en-US" altLang="ko-KR" sz="1600" b="1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ex</a:t>
            </a:r>
            <a:r>
              <a:rPr lang="en-US" altLang="ko-KR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ko-KR" altLang="en-US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퇴근길 경로상에 있는 </a:t>
            </a:r>
            <a:r>
              <a:rPr lang="ko-KR" altLang="en-US" sz="1600" b="1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술집에서 친구를 만나 술을 마시는 </a:t>
            </a:r>
            <a:r>
              <a:rPr lang="ko-KR" altLang="en-US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행위</a:t>
            </a:r>
            <a:endParaRPr lang="en-US" altLang="ko-KR" sz="1600" b="1" dirty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Rectangle 12"/>
          <p:cNvSpPr/>
          <p:nvPr/>
        </p:nvSpPr>
        <p:spPr>
          <a:xfrm>
            <a:off x="635000" y="1163955"/>
            <a:ext cx="2203449" cy="2038350"/>
          </a:xfrm>
          <a:prstGeom prst="rect">
            <a:avLst/>
          </a:prstGeom>
          <a:solidFill>
            <a:srgbClr val="7E4D76">
              <a:alpha val="5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dirty="0">
                <a:ln w="3175" cmpd="sng"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통상적인</a:t>
            </a:r>
            <a:endParaRPr lang="en-US" altLang="ko-KR" sz="2400" dirty="0">
              <a:ln w="3175" cmpd="sng">
                <a:solidFill>
                  <a:schemeClr val="tx1">
                    <a:lumMod val="50000"/>
                    <a:lumOff val="50000"/>
                  </a:schemeClr>
                </a:solidFill>
              </a:ln>
              <a:solidFill>
                <a:schemeClr val="accent4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itchFamily="18" charset="-127"/>
              <a:ea typeface="HY견고딕" pitchFamily="18" charset="-127"/>
            </a:endParaRPr>
          </a:p>
          <a:p>
            <a:pPr algn="ctr"/>
            <a:r>
              <a:rPr lang="ko-KR" altLang="en-US" sz="2400" dirty="0">
                <a:ln w="3175" cmpd="sng"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경로</a:t>
            </a:r>
          </a:p>
        </p:txBody>
      </p:sp>
      <p:sp>
        <p:nvSpPr>
          <p:cNvPr id="25" name="Rectangle 13"/>
          <p:cNvSpPr/>
          <p:nvPr/>
        </p:nvSpPr>
        <p:spPr>
          <a:xfrm>
            <a:off x="634999" y="3267075"/>
            <a:ext cx="2203451" cy="1228724"/>
          </a:xfrm>
          <a:prstGeom prst="rect">
            <a:avLst/>
          </a:prstGeom>
          <a:solidFill>
            <a:srgbClr val="5FC5DC">
              <a:alpha val="5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dirty="0">
                <a:ln w="3175" cmpd="sng"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통상적인 방법 </a:t>
            </a:r>
          </a:p>
        </p:txBody>
      </p:sp>
      <p:sp>
        <p:nvSpPr>
          <p:cNvPr id="26" name="Rectangle 14"/>
          <p:cNvSpPr/>
          <p:nvPr/>
        </p:nvSpPr>
        <p:spPr>
          <a:xfrm>
            <a:off x="634999" y="4562475"/>
            <a:ext cx="2203451" cy="1409699"/>
          </a:xfrm>
          <a:prstGeom prst="rect">
            <a:avLst/>
          </a:prstGeom>
          <a:solidFill>
            <a:srgbClr val="3D877B">
              <a:alpha val="5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dirty="0">
                <a:ln w="3175" cmpd="sng"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일탈</a:t>
            </a:r>
            <a:r>
              <a:rPr lang="en-US" altLang="ko-KR" sz="2400" dirty="0">
                <a:ln w="3175" cmpd="sng"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/</a:t>
            </a:r>
            <a:r>
              <a:rPr lang="ko-KR" altLang="en-US" sz="2400" dirty="0">
                <a:ln w="3175" cmpd="sng"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중단 </a:t>
            </a:r>
          </a:p>
        </p:txBody>
      </p:sp>
      <p:sp>
        <p:nvSpPr>
          <p:cNvPr id="9" name="모서리가 둥근 직사각형 8"/>
          <p:cNvSpPr/>
          <p:nvPr/>
        </p:nvSpPr>
        <p:spPr>
          <a:xfrm>
            <a:off x="0" y="0"/>
            <a:ext cx="4258962" cy="738960"/>
          </a:xfrm>
          <a:prstGeom prst="roundRect">
            <a:avLst>
              <a:gd name="adj" fmla="val 6251"/>
            </a:avLst>
          </a:prstGeom>
          <a:gradFill flip="none" rotWithShape="1">
            <a:gsLst>
              <a:gs pos="0">
                <a:srgbClr val="5FC5DC"/>
              </a:gs>
              <a:gs pos="43000">
                <a:srgbClr val="00B0F0"/>
              </a:gs>
            </a:gsLst>
            <a:lin ang="18900000" scaled="1"/>
            <a:tileRect/>
          </a:gradFill>
          <a:ln>
            <a:solidFill>
              <a:schemeClr val="bg1"/>
            </a:solidFill>
          </a:ln>
          <a:effectLst>
            <a:outerShdw blurRad="609600" dist="127000" dir="3000000" sx="96000" sy="96000" algn="t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2800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28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anose="02030600000101010101" pitchFamily="18" charset="-127"/>
                <a:ea typeface="HY헤드라인M" panose="02030600000101010101" pitchFamily="18" charset="-127"/>
              </a:rPr>
              <a:t>출퇴근재해 </a:t>
            </a:r>
            <a:r>
              <a:rPr lang="ko-KR" altLang="en-US" sz="2800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anose="02030600000101010101" pitchFamily="18" charset="-127"/>
                <a:ea typeface="HY헤드라인M" panose="02030600000101010101" pitchFamily="18" charset="-127"/>
              </a:rPr>
              <a:t>관련 정의</a:t>
            </a:r>
          </a:p>
        </p:txBody>
      </p:sp>
    </p:spTree>
    <p:extLst>
      <p:ext uri="{BB962C8B-B14F-4D97-AF65-F5344CB8AC3E}">
        <p14:creationId xmlns:p14="http://schemas.microsoft.com/office/powerpoint/2010/main" val="302537910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5"/>
          <p:cNvSpPr/>
          <p:nvPr/>
        </p:nvSpPr>
        <p:spPr>
          <a:xfrm>
            <a:off x="2838449" y="1260389"/>
            <a:ext cx="6739890" cy="4787986"/>
          </a:xfrm>
          <a:prstGeom prst="rect">
            <a:avLst/>
          </a:prstGeom>
          <a:solidFill>
            <a:srgbClr val="B383AB">
              <a:alpha val="5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itchFamily="2" charset="2"/>
              <a:buChar char="u"/>
              <a:defRPr/>
            </a:pPr>
            <a:r>
              <a:rPr lang="ko-KR" altLang="en-US" b="1" dirty="0" smtClean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일용품을  구입하는 행위 또는 이에 준하는 행위</a:t>
            </a:r>
            <a:endParaRPr lang="en-US" altLang="ko-KR" b="1" dirty="0" smtClean="0">
              <a:ln>
                <a:solidFill>
                  <a:schemeClr val="bg2">
                    <a:lumMod val="50000"/>
                  </a:schemeClr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marL="285750" indent="-285750">
              <a:buFont typeface="Wingdings" pitchFamily="2" charset="2"/>
              <a:buChar char="u"/>
              <a:defRPr/>
            </a:pPr>
            <a:endParaRPr lang="en-US" altLang="ko-KR" b="1" dirty="0" smtClean="0">
              <a:ln>
                <a:solidFill>
                  <a:schemeClr val="bg2">
                    <a:lumMod val="50000"/>
                  </a:schemeClr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marL="285750" indent="-285750">
              <a:buFont typeface="Wingdings" pitchFamily="2" charset="2"/>
              <a:buChar char="u"/>
              <a:defRPr/>
            </a:pPr>
            <a:r>
              <a:rPr lang="ko-KR" altLang="en-US" b="1" dirty="0" smtClean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고등교육법  또는 직업교육훈련촉진법  직업능력 개발향상에 기여할 수 있는 교육을  받는 행위</a:t>
            </a:r>
            <a:endParaRPr lang="en-US" altLang="ko-KR" b="1" dirty="0" smtClean="0">
              <a:ln>
                <a:solidFill>
                  <a:schemeClr val="bg2">
                    <a:lumMod val="50000"/>
                  </a:schemeClr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marL="285750" indent="-285750">
              <a:buFont typeface="Wingdings" pitchFamily="2" charset="2"/>
              <a:buChar char="u"/>
              <a:defRPr/>
            </a:pPr>
            <a:endParaRPr lang="en-US" altLang="ko-KR" b="1" dirty="0" smtClean="0">
              <a:ln>
                <a:solidFill>
                  <a:schemeClr val="bg2">
                    <a:lumMod val="50000"/>
                  </a:schemeClr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marL="285750" indent="-285750">
              <a:buFont typeface="Wingdings" pitchFamily="2" charset="2"/>
              <a:buChar char="u"/>
              <a:defRPr/>
            </a:pPr>
            <a:r>
              <a:rPr lang="ko-KR" altLang="en-US" b="1" dirty="0" smtClean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선거권이나  국민투표권을 행사 또는 이에 준하는 행위</a:t>
            </a:r>
            <a:endParaRPr lang="en-US" altLang="ko-KR" b="1" dirty="0" smtClean="0">
              <a:ln>
                <a:solidFill>
                  <a:schemeClr val="bg2">
                    <a:lumMod val="50000"/>
                  </a:schemeClr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marL="285750" indent="-285750">
              <a:buFont typeface="Wingdings" pitchFamily="2" charset="2"/>
              <a:buChar char="u"/>
              <a:defRPr/>
            </a:pPr>
            <a:endParaRPr lang="en-US" altLang="ko-KR" b="1" dirty="0" smtClean="0">
              <a:ln>
                <a:solidFill>
                  <a:schemeClr val="bg2">
                    <a:lumMod val="50000"/>
                  </a:schemeClr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marL="285750" indent="-285750">
              <a:buFont typeface="Wingdings" pitchFamily="2" charset="2"/>
              <a:buChar char="u"/>
              <a:defRPr/>
            </a:pPr>
            <a:r>
              <a:rPr lang="ko-KR" altLang="en-US" b="1" dirty="0" smtClean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아동 또는 장애인을 보육기관 또는 교육기관에 데려주거나 </a:t>
            </a:r>
            <a:endParaRPr lang="en-US" altLang="ko-KR" b="1" dirty="0" smtClean="0">
              <a:ln>
                <a:solidFill>
                  <a:schemeClr val="bg2">
                    <a:lumMod val="50000"/>
                  </a:schemeClr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>
              <a:defRPr/>
            </a:pPr>
            <a:r>
              <a:rPr lang="en-US" altLang="ko-KR" b="1" dirty="0" smtClean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    </a:t>
            </a:r>
            <a:r>
              <a:rPr lang="ko-KR" altLang="en-US" b="1" dirty="0" smtClean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데려오는 행위 또는 이에 준하는 행위</a:t>
            </a:r>
            <a:endParaRPr lang="en-US" altLang="ko-KR" b="1" dirty="0" smtClean="0">
              <a:ln>
                <a:solidFill>
                  <a:schemeClr val="bg2">
                    <a:lumMod val="50000"/>
                  </a:schemeClr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>
              <a:defRPr/>
            </a:pPr>
            <a:endParaRPr lang="en-US" altLang="ko-KR" b="1" dirty="0" smtClean="0">
              <a:ln>
                <a:solidFill>
                  <a:schemeClr val="bg2">
                    <a:lumMod val="50000"/>
                  </a:schemeClr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marL="285750" indent="-285750">
              <a:buFont typeface="Wingdings" pitchFamily="2" charset="2"/>
              <a:buChar char="u"/>
              <a:defRPr/>
            </a:pPr>
            <a:r>
              <a:rPr lang="ko-KR" altLang="en-US" b="1" dirty="0" smtClean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의료기관  또는  보건소에서  진료를  받는  행위  </a:t>
            </a:r>
            <a:endParaRPr lang="en-US" altLang="ko-KR" b="1" dirty="0" smtClean="0">
              <a:ln>
                <a:solidFill>
                  <a:schemeClr val="bg2">
                    <a:lumMod val="50000"/>
                  </a:schemeClr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>
              <a:defRPr/>
            </a:pPr>
            <a:r>
              <a:rPr lang="en-US" altLang="ko-KR" b="1" dirty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b="1" dirty="0" smtClean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   </a:t>
            </a:r>
            <a:r>
              <a:rPr lang="ko-KR" altLang="en-US" b="1" dirty="0" smtClean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또는  이에  준하는 행위</a:t>
            </a:r>
            <a:endParaRPr lang="en-US" altLang="ko-KR" b="1" dirty="0" smtClean="0">
              <a:ln>
                <a:solidFill>
                  <a:schemeClr val="bg2">
                    <a:lumMod val="50000"/>
                  </a:schemeClr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>
              <a:defRPr/>
            </a:pPr>
            <a:endParaRPr lang="en-US" altLang="ko-KR" b="1" dirty="0" smtClean="0">
              <a:ln>
                <a:solidFill>
                  <a:schemeClr val="bg2">
                    <a:lumMod val="50000"/>
                  </a:schemeClr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marL="285750" indent="-285750">
              <a:buFont typeface="Wingdings" pitchFamily="2" charset="2"/>
              <a:buChar char="u"/>
              <a:defRPr/>
            </a:pPr>
            <a:r>
              <a:rPr lang="ko-KR" altLang="en-US" b="1" dirty="0" smtClean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의료기관 등에서  요양  중인 가족을 돌보는  행위</a:t>
            </a:r>
            <a:endParaRPr lang="en-US" altLang="ko-KR" b="1" dirty="0" smtClean="0">
              <a:ln>
                <a:solidFill>
                  <a:schemeClr val="bg2">
                    <a:lumMod val="50000"/>
                  </a:schemeClr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ü"/>
              <a:defRPr/>
            </a:pPr>
            <a:endParaRPr lang="en-US" altLang="ko-KR" sz="300" b="1" dirty="0" smtClean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Rectangle 12"/>
          <p:cNvSpPr/>
          <p:nvPr/>
        </p:nvSpPr>
        <p:spPr>
          <a:xfrm>
            <a:off x="635000" y="1260389"/>
            <a:ext cx="2203449" cy="4787986"/>
          </a:xfrm>
          <a:prstGeom prst="rect">
            <a:avLst/>
          </a:prstGeom>
          <a:solidFill>
            <a:srgbClr val="7E4D76">
              <a:alpha val="5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dirty="0" smtClean="0">
                <a:ln w="3175" cmpd="sng"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시행령 제</a:t>
            </a:r>
            <a:r>
              <a:rPr lang="en-US" altLang="ko-KR" sz="2000" dirty="0" smtClean="0">
                <a:ln w="3175" cmpd="sng"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34</a:t>
            </a:r>
            <a:r>
              <a:rPr lang="ko-KR" altLang="en-US" sz="2000" dirty="0" smtClean="0">
                <a:ln w="3175" cmpd="sng"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조의 </a:t>
            </a:r>
            <a:r>
              <a:rPr lang="en-US" altLang="ko-KR" sz="2000" dirty="0" smtClean="0">
                <a:ln w="3175" cmpd="sng"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3(</a:t>
            </a:r>
            <a:r>
              <a:rPr lang="ko-KR" altLang="en-US" sz="2000" dirty="0" smtClean="0">
                <a:ln w="3175" cmpd="sng"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일탈</a:t>
            </a:r>
            <a:r>
              <a:rPr lang="en-US" altLang="ko-KR" sz="2000" dirty="0" smtClean="0">
                <a:ln w="3175" cmpd="sng"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, </a:t>
            </a:r>
            <a:r>
              <a:rPr lang="ko-KR" altLang="en-US" sz="2000" dirty="0" smtClean="0">
                <a:ln w="3175" cmpd="sng"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중단의 예외</a:t>
            </a:r>
            <a:r>
              <a:rPr lang="en-US" altLang="ko-KR" sz="2000" dirty="0" smtClean="0">
                <a:ln w="3175" cmpd="sng"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)</a:t>
            </a:r>
          </a:p>
          <a:p>
            <a:pPr algn="ctr"/>
            <a:endParaRPr lang="en-US" altLang="ko-KR" sz="2000" dirty="0" smtClean="0">
              <a:ln w="3175" cmpd="sng">
                <a:solidFill>
                  <a:schemeClr val="tx1">
                    <a:lumMod val="50000"/>
                    <a:lumOff val="50000"/>
                  </a:schemeClr>
                </a:solidFill>
              </a:ln>
              <a:solidFill>
                <a:schemeClr val="accent4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itchFamily="18" charset="-127"/>
              <a:ea typeface="HY견고딕" pitchFamily="18" charset="-127"/>
            </a:endParaRPr>
          </a:p>
          <a:p>
            <a:pPr algn="ctr"/>
            <a:r>
              <a:rPr lang="ko-KR" altLang="en-US" sz="2000" dirty="0" smtClean="0">
                <a:ln w="3175" cmpd="sng"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일상생활에 필요한 행위</a:t>
            </a:r>
            <a:endParaRPr lang="ko-KR" altLang="en-US" sz="2000" dirty="0">
              <a:ln w="3175" cmpd="sng">
                <a:solidFill>
                  <a:schemeClr val="tx1">
                    <a:lumMod val="50000"/>
                    <a:lumOff val="50000"/>
                  </a:schemeClr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9" name="모서리가 둥근 직사각형 8"/>
          <p:cNvSpPr/>
          <p:nvPr/>
        </p:nvSpPr>
        <p:spPr>
          <a:xfrm>
            <a:off x="0" y="0"/>
            <a:ext cx="4258962" cy="738960"/>
          </a:xfrm>
          <a:prstGeom prst="roundRect">
            <a:avLst>
              <a:gd name="adj" fmla="val 6251"/>
            </a:avLst>
          </a:prstGeom>
          <a:gradFill flip="none" rotWithShape="1">
            <a:gsLst>
              <a:gs pos="0">
                <a:srgbClr val="5FC5DC"/>
              </a:gs>
              <a:gs pos="43000">
                <a:srgbClr val="00B0F0"/>
              </a:gs>
            </a:gsLst>
            <a:lin ang="18900000" scaled="1"/>
            <a:tileRect/>
          </a:gradFill>
          <a:ln>
            <a:solidFill>
              <a:schemeClr val="bg1"/>
            </a:solidFill>
          </a:ln>
          <a:effectLst>
            <a:outerShdw blurRad="609600" dist="127000" dir="3000000" sx="96000" sy="96000" algn="t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2800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28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anose="02030600000101010101" pitchFamily="18" charset="-127"/>
                <a:ea typeface="HY헤드라인M" panose="02030600000101010101" pitchFamily="18" charset="-127"/>
              </a:rPr>
              <a:t>일탈</a:t>
            </a:r>
            <a:r>
              <a:rPr lang="en-US" altLang="ko-KR" sz="2800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2800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anose="02030600000101010101" pitchFamily="18" charset="-127"/>
                <a:ea typeface="HY헤드라인M" panose="02030600000101010101" pitchFamily="18" charset="-127"/>
              </a:rPr>
              <a:t>중단의 예외</a:t>
            </a:r>
          </a:p>
        </p:txBody>
      </p:sp>
    </p:spTree>
    <p:extLst>
      <p:ext uri="{BB962C8B-B14F-4D97-AF65-F5344CB8AC3E}">
        <p14:creationId xmlns:p14="http://schemas.microsoft.com/office/powerpoint/2010/main" val="385990048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5"/>
          <p:cNvSpPr/>
          <p:nvPr/>
        </p:nvSpPr>
        <p:spPr>
          <a:xfrm>
            <a:off x="2838450" y="1260389"/>
            <a:ext cx="6739890" cy="4787986"/>
          </a:xfrm>
          <a:prstGeom prst="rect">
            <a:avLst/>
          </a:prstGeom>
          <a:solidFill>
            <a:srgbClr val="B383AB">
              <a:alpha val="5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itchFamily="2" charset="2"/>
              <a:buChar char="u"/>
              <a:defRPr/>
            </a:pPr>
            <a:r>
              <a:rPr lang="ko-KR" altLang="en-US" b="1" dirty="0" smtClean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일용품이란 </a:t>
            </a:r>
            <a:r>
              <a:rPr lang="ko-KR" altLang="en-US" b="1" dirty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일상 생활용품을 의미하는 것으로 이를 구입하기 위하여 경로 일탈</a:t>
            </a:r>
            <a:r>
              <a:rPr lang="en-US" altLang="ko-KR" b="1" dirty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, </a:t>
            </a:r>
            <a:r>
              <a:rPr lang="ko-KR" altLang="en-US" b="1" dirty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중단이 있더라도 인정</a:t>
            </a:r>
            <a:endParaRPr lang="en-US" altLang="ko-KR" b="1" dirty="0">
              <a:ln>
                <a:solidFill>
                  <a:schemeClr val="bg2">
                    <a:lumMod val="50000"/>
                  </a:schemeClr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>
              <a:defRPr/>
            </a:pPr>
            <a:r>
              <a:rPr lang="en-US" altLang="ko-KR" sz="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ko-KR" sz="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endParaRPr lang="en-US" altLang="ko-KR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r>
              <a:rPr lang="en-US" altLang="ko-KR" sz="1600" b="1" dirty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   * </a:t>
            </a:r>
            <a:r>
              <a:rPr lang="ko-KR" altLang="en-US" sz="1600" b="1" dirty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단</a:t>
            </a:r>
            <a:r>
              <a:rPr lang="en-US" altLang="ko-KR" sz="1600" b="1" dirty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, </a:t>
            </a:r>
            <a:r>
              <a:rPr lang="ko-KR" altLang="en-US" sz="1600" b="1" dirty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구매중의 사고는 불인정</a:t>
            </a:r>
            <a:endParaRPr lang="en-US" altLang="ko-KR" sz="1600" b="1" dirty="0">
              <a:ln>
                <a:solidFill>
                  <a:schemeClr val="bg2">
                    <a:lumMod val="50000"/>
                  </a:schemeClr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marL="285750" indent="-285750">
              <a:buFont typeface="Arial" pitchFamily="34" charset="0"/>
              <a:buChar char="•"/>
              <a:defRPr/>
            </a:pPr>
            <a:endParaRPr lang="en-US" altLang="ko-KR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itchFamily="18" charset="-127"/>
              <a:ea typeface="HY견고딕" pitchFamily="18" charset="-127"/>
            </a:endParaRP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ko-KR" altLang="en-US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일상생활용품의 판매처는 생활주변에 산재해 있으므로 일탈</a:t>
            </a:r>
            <a:r>
              <a:rPr lang="en-US" altLang="ko-KR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ko-KR" altLang="en-US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중단의 시간</a:t>
            </a:r>
            <a:r>
              <a:rPr lang="en-US" altLang="ko-KR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거리</a:t>
            </a:r>
            <a:r>
              <a:rPr lang="en-US" altLang="ko-KR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장소</a:t>
            </a:r>
            <a:r>
              <a:rPr lang="en-US" altLang="ko-KR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구입의 필요성과 </a:t>
            </a:r>
            <a:r>
              <a:rPr lang="ko-KR" altLang="en-US" sz="1600" b="1" dirty="0" err="1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긴급성</a:t>
            </a:r>
            <a:r>
              <a:rPr lang="ko-KR" altLang="en-US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등을 고려하여 인정</a:t>
            </a:r>
            <a:endParaRPr lang="en-US" altLang="ko-KR" sz="1600" b="1" dirty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ü"/>
              <a:defRPr/>
            </a:pPr>
            <a:endParaRPr lang="en-US" altLang="ko-KR" sz="300" b="1" dirty="0" smtClean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en-US" altLang="ko-KR" sz="1600" b="1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ko-KR" altLang="en-US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인정</a:t>
            </a:r>
            <a:r>
              <a:rPr lang="en-US" altLang="ko-KR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ko-KR" altLang="en-US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퇴근길에 </a:t>
            </a:r>
            <a:r>
              <a:rPr lang="ko-KR" altLang="en-US" sz="1600" b="1" dirty="0" err="1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마트에</a:t>
            </a:r>
            <a:r>
              <a:rPr lang="ko-KR" altLang="en-US" sz="1600" b="1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들려 일상용품을 </a:t>
            </a:r>
            <a:r>
              <a:rPr lang="ko-KR" altLang="en-US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구매한 후 집으로 가던 중 발생한 사고</a:t>
            </a:r>
            <a:r>
              <a:rPr lang="en-US" altLang="ko-KR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ü"/>
              <a:defRPr/>
            </a:pPr>
            <a:endParaRPr lang="en-US" altLang="ko-KR" sz="300" b="1" dirty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en-US" altLang="ko-KR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ko-KR" altLang="en-US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불인정</a:t>
            </a:r>
            <a:r>
              <a:rPr lang="en-US" altLang="ko-KR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ko-KR" altLang="en-US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퇴근길에 백화점에 들려 </a:t>
            </a:r>
            <a:r>
              <a:rPr lang="ko-KR" altLang="en-US" sz="1600" b="1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고가의 명품 </a:t>
            </a:r>
            <a:r>
              <a:rPr lang="ko-KR" altLang="en-US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핸드백을 구매한 후 집으로 가던 중 발생한 사고</a:t>
            </a:r>
            <a:endParaRPr lang="en-US" altLang="ko-KR" sz="1600" b="1" dirty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Rectangle 12"/>
          <p:cNvSpPr/>
          <p:nvPr/>
        </p:nvSpPr>
        <p:spPr>
          <a:xfrm>
            <a:off x="635000" y="1260389"/>
            <a:ext cx="2203449" cy="4787986"/>
          </a:xfrm>
          <a:prstGeom prst="rect">
            <a:avLst/>
          </a:prstGeom>
          <a:solidFill>
            <a:srgbClr val="7E4D76">
              <a:alpha val="5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dirty="0">
                <a:ln w="3175" cmpd="sng"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일용품을 </a:t>
            </a:r>
            <a:endParaRPr lang="en-US" altLang="ko-KR" sz="2000" dirty="0">
              <a:ln w="3175" cmpd="sng">
                <a:solidFill>
                  <a:schemeClr val="tx1">
                    <a:lumMod val="50000"/>
                    <a:lumOff val="50000"/>
                  </a:schemeClr>
                </a:solidFill>
              </a:ln>
              <a:solidFill>
                <a:schemeClr val="accent4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itchFamily="18" charset="-127"/>
              <a:ea typeface="HY견고딕" pitchFamily="18" charset="-127"/>
            </a:endParaRPr>
          </a:p>
          <a:p>
            <a:pPr algn="ctr"/>
            <a:r>
              <a:rPr lang="ko-KR" altLang="en-US" sz="2000" dirty="0">
                <a:ln w="3175" cmpd="sng"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구입하는 </a:t>
            </a:r>
            <a:r>
              <a:rPr lang="ko-KR" altLang="en-US" sz="2000" dirty="0" smtClean="0">
                <a:ln w="3175" cmpd="sng"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행위</a:t>
            </a:r>
            <a:endParaRPr lang="en-US" altLang="ko-KR" sz="2000" dirty="0" smtClean="0">
              <a:ln w="3175" cmpd="sng">
                <a:solidFill>
                  <a:schemeClr val="tx1">
                    <a:lumMod val="50000"/>
                    <a:lumOff val="50000"/>
                  </a:schemeClr>
                </a:solidFill>
              </a:ln>
              <a:solidFill>
                <a:schemeClr val="accent4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itchFamily="18" charset="-127"/>
              <a:ea typeface="HY견고딕" pitchFamily="18" charset="-127"/>
            </a:endParaRPr>
          </a:p>
          <a:p>
            <a:pPr algn="ctr"/>
            <a:r>
              <a:rPr lang="ko-KR" altLang="en-US" sz="2000" dirty="0" smtClean="0">
                <a:ln w="3175" cmpd="sng"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또는 이에 </a:t>
            </a:r>
            <a:endParaRPr lang="en-US" altLang="ko-KR" sz="2000" dirty="0">
              <a:ln w="3175" cmpd="sng">
                <a:solidFill>
                  <a:schemeClr val="tx1">
                    <a:lumMod val="50000"/>
                    <a:lumOff val="50000"/>
                  </a:schemeClr>
                </a:solidFill>
              </a:ln>
              <a:solidFill>
                <a:schemeClr val="accent4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itchFamily="18" charset="-127"/>
              <a:ea typeface="HY견고딕" pitchFamily="18" charset="-127"/>
            </a:endParaRPr>
          </a:p>
          <a:p>
            <a:pPr algn="ctr"/>
            <a:r>
              <a:rPr lang="ko-KR" altLang="en-US" sz="2000" dirty="0">
                <a:ln w="3175" cmpd="sng"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준하는 행위</a:t>
            </a:r>
          </a:p>
        </p:txBody>
      </p:sp>
      <p:sp>
        <p:nvSpPr>
          <p:cNvPr id="9" name="모서리가 둥근 직사각형 8"/>
          <p:cNvSpPr/>
          <p:nvPr/>
        </p:nvSpPr>
        <p:spPr>
          <a:xfrm>
            <a:off x="0" y="0"/>
            <a:ext cx="4258962" cy="738960"/>
          </a:xfrm>
          <a:prstGeom prst="roundRect">
            <a:avLst>
              <a:gd name="adj" fmla="val 6251"/>
            </a:avLst>
          </a:prstGeom>
          <a:gradFill flip="none" rotWithShape="1">
            <a:gsLst>
              <a:gs pos="0">
                <a:srgbClr val="5FC5DC"/>
              </a:gs>
              <a:gs pos="43000">
                <a:srgbClr val="00B0F0"/>
              </a:gs>
            </a:gsLst>
            <a:lin ang="18900000" scaled="1"/>
            <a:tileRect/>
          </a:gradFill>
          <a:ln>
            <a:solidFill>
              <a:schemeClr val="bg1"/>
            </a:solidFill>
          </a:ln>
          <a:effectLst>
            <a:outerShdw blurRad="609600" dist="127000" dir="3000000" sx="96000" sy="96000" algn="t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2800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28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anose="02030600000101010101" pitchFamily="18" charset="-127"/>
                <a:ea typeface="HY헤드라인M" panose="02030600000101010101" pitchFamily="18" charset="-127"/>
              </a:rPr>
              <a:t>일탈</a:t>
            </a:r>
            <a:r>
              <a:rPr lang="en-US" altLang="ko-KR" sz="2800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2800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anose="02030600000101010101" pitchFamily="18" charset="-127"/>
                <a:ea typeface="HY헤드라인M" panose="02030600000101010101" pitchFamily="18" charset="-127"/>
              </a:rPr>
              <a:t>중단의 예외</a:t>
            </a:r>
          </a:p>
        </p:txBody>
      </p:sp>
    </p:spTree>
    <p:extLst>
      <p:ext uri="{BB962C8B-B14F-4D97-AF65-F5344CB8AC3E}">
        <p14:creationId xmlns:p14="http://schemas.microsoft.com/office/powerpoint/2010/main" val="116079365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/>
          <p:nvPr/>
        </p:nvSpPr>
        <p:spPr>
          <a:xfrm>
            <a:off x="2838449" y="1276865"/>
            <a:ext cx="6724651" cy="4771510"/>
          </a:xfrm>
          <a:prstGeom prst="rect">
            <a:avLst/>
          </a:prstGeom>
          <a:solidFill>
            <a:srgbClr val="74C5C3">
              <a:alpha val="5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itchFamily="2" charset="2"/>
              <a:buChar char="u"/>
              <a:defRPr/>
            </a:pPr>
            <a:r>
              <a:rPr lang="ko-KR" altLang="en-US" b="1" dirty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직업훈련기관</a:t>
            </a:r>
            <a:r>
              <a:rPr lang="en-US" altLang="ko-KR" b="1" dirty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, </a:t>
            </a:r>
            <a:r>
              <a:rPr lang="ko-KR" altLang="en-US" b="1" dirty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학원 등에서 </a:t>
            </a:r>
            <a:r>
              <a:rPr lang="ko-KR" altLang="en-US" b="1" dirty="0" smtClean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직업능력개발 목적으로  훈련      또는 </a:t>
            </a:r>
            <a:r>
              <a:rPr lang="ko-KR" altLang="en-US" b="1" dirty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수강을 위해 경로 일탈 또는</a:t>
            </a:r>
            <a:r>
              <a:rPr lang="en-US" altLang="ko-KR" b="1" dirty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ko-KR" altLang="en-US" b="1" dirty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중단이 있더라도 인정</a:t>
            </a:r>
            <a:endParaRPr lang="en-US" altLang="ko-KR" b="1" dirty="0">
              <a:ln>
                <a:solidFill>
                  <a:schemeClr val="bg2">
                    <a:lumMod val="50000"/>
                  </a:schemeClr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>
              <a:defRPr/>
            </a:pPr>
            <a:endParaRPr lang="en-US" altLang="ko-KR" sz="11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r>
              <a:rPr lang="ko-KR" altLang="en-US" sz="1600" b="1" dirty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    </a:t>
            </a:r>
            <a:r>
              <a:rPr lang="en-US" altLang="ko-KR" sz="1600" b="1" dirty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* </a:t>
            </a:r>
            <a:r>
              <a:rPr lang="ko-KR" altLang="en-US" sz="1600" b="1" dirty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단</a:t>
            </a:r>
            <a:r>
              <a:rPr lang="en-US" altLang="ko-KR" sz="1600" b="1" dirty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, </a:t>
            </a:r>
            <a:r>
              <a:rPr lang="ko-KR" altLang="en-US" sz="1600" b="1" dirty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훈련</a:t>
            </a:r>
            <a:r>
              <a:rPr lang="en-US" altLang="ko-KR" sz="1600" b="1" dirty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, </a:t>
            </a:r>
            <a:r>
              <a:rPr lang="ko-KR" altLang="en-US" sz="1600" b="1" dirty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수강 중의 사고는 불인정</a:t>
            </a:r>
            <a:endParaRPr lang="en-US" altLang="ko-KR" sz="1600" b="1" dirty="0">
              <a:ln>
                <a:solidFill>
                  <a:schemeClr val="bg2">
                    <a:lumMod val="50000"/>
                  </a:schemeClr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>
              <a:defRPr/>
            </a:pPr>
            <a:endParaRPr lang="en-US" altLang="ko-KR" b="1" dirty="0"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en-US" altLang="ko-KR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ko-KR" altLang="en-US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인정</a:t>
            </a:r>
            <a:r>
              <a:rPr lang="en-US" altLang="ko-KR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</a:p>
          <a:p>
            <a:pPr>
              <a:lnSpc>
                <a:spcPct val="150000"/>
              </a:lnSpc>
              <a:defRPr/>
            </a:pPr>
            <a:r>
              <a:rPr lang="ko-KR" altLang="en-US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출근길에 업무와 관련한 자기계발을 위하여 영어학원에서 강의를       </a:t>
            </a:r>
            <a:endParaRPr lang="en-US" altLang="ko-KR" sz="1600" b="1" dirty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50000"/>
              </a:lnSpc>
              <a:defRPr/>
            </a:pPr>
            <a:r>
              <a:rPr lang="en-US" altLang="ko-KR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r>
              <a:rPr lang="ko-KR" altLang="en-US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듣고 출근하던 중 발생한 사고</a:t>
            </a:r>
            <a:endParaRPr lang="en-US" altLang="ko-KR" sz="1600" b="1" dirty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ü"/>
              <a:defRPr/>
            </a:pPr>
            <a:endParaRPr lang="en-US" altLang="ko-KR" sz="600" b="1" dirty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en-US" altLang="ko-KR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ko-KR" altLang="en-US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불인정</a:t>
            </a:r>
            <a:r>
              <a:rPr lang="en-US" altLang="ko-KR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</a:p>
          <a:p>
            <a:pPr>
              <a:lnSpc>
                <a:spcPct val="150000"/>
              </a:lnSpc>
              <a:defRPr/>
            </a:pPr>
            <a:r>
              <a:rPr lang="ko-KR" altLang="en-US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퇴근 후 취미활동인 요가를 배우고 귀가하던 중 발생한 사고</a:t>
            </a:r>
            <a:endParaRPr lang="en-US" altLang="ko-KR" sz="1600" b="1" dirty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angle 13"/>
          <p:cNvSpPr/>
          <p:nvPr/>
        </p:nvSpPr>
        <p:spPr>
          <a:xfrm>
            <a:off x="634999" y="1276865"/>
            <a:ext cx="2203451" cy="4771510"/>
          </a:xfrm>
          <a:prstGeom prst="rect">
            <a:avLst/>
          </a:prstGeom>
          <a:solidFill>
            <a:srgbClr val="5FC5DC">
              <a:alpha val="5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dirty="0">
                <a:ln w="3175" cmpd="sng"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교육</a:t>
            </a:r>
            <a:r>
              <a:rPr lang="en-US" altLang="ko-KR" sz="2000" dirty="0">
                <a:ln w="3175" cmpd="sng"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, </a:t>
            </a:r>
            <a:r>
              <a:rPr lang="ko-KR" altLang="en-US" sz="2000" dirty="0">
                <a:ln w="3175" cmpd="sng"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훈련수강 등으로 직업능력 개발향상을</a:t>
            </a:r>
            <a:endParaRPr lang="en-US" altLang="ko-KR" sz="2000" dirty="0">
              <a:ln w="3175" cmpd="sng">
                <a:solidFill>
                  <a:schemeClr val="tx1">
                    <a:lumMod val="50000"/>
                    <a:lumOff val="50000"/>
                  </a:schemeClr>
                </a:solidFill>
              </a:ln>
              <a:solidFill>
                <a:schemeClr val="accent4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itchFamily="18" charset="-127"/>
              <a:ea typeface="HY견고딕" pitchFamily="18" charset="-127"/>
            </a:endParaRPr>
          </a:p>
          <a:p>
            <a:pPr algn="ctr"/>
            <a:r>
              <a:rPr lang="ko-KR" altLang="en-US" sz="2000" dirty="0">
                <a:ln w="3175" cmpd="sng"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위해</a:t>
            </a:r>
            <a:endParaRPr lang="en-US" altLang="ko-KR" sz="2000" dirty="0">
              <a:ln w="3175" cmpd="sng">
                <a:solidFill>
                  <a:schemeClr val="tx1">
                    <a:lumMod val="50000"/>
                    <a:lumOff val="50000"/>
                  </a:schemeClr>
                </a:solidFill>
              </a:ln>
              <a:solidFill>
                <a:schemeClr val="accent4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itchFamily="18" charset="-127"/>
              <a:ea typeface="HY견고딕" pitchFamily="18" charset="-127"/>
            </a:endParaRPr>
          </a:p>
          <a:p>
            <a:pPr algn="ctr"/>
            <a:r>
              <a:rPr lang="ko-KR" altLang="en-US" sz="2000" dirty="0">
                <a:ln w="3175" cmpd="sng"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교육받는 행위</a:t>
            </a:r>
          </a:p>
        </p:txBody>
      </p:sp>
      <p:sp>
        <p:nvSpPr>
          <p:cNvPr id="8" name="모서리가 둥근 직사각형 7"/>
          <p:cNvSpPr/>
          <p:nvPr/>
        </p:nvSpPr>
        <p:spPr>
          <a:xfrm>
            <a:off x="0" y="0"/>
            <a:ext cx="4258962" cy="738960"/>
          </a:xfrm>
          <a:prstGeom prst="roundRect">
            <a:avLst>
              <a:gd name="adj" fmla="val 6251"/>
            </a:avLst>
          </a:prstGeom>
          <a:gradFill flip="none" rotWithShape="1">
            <a:gsLst>
              <a:gs pos="0">
                <a:srgbClr val="5FC5DC"/>
              </a:gs>
              <a:gs pos="43000">
                <a:srgbClr val="00B0F0"/>
              </a:gs>
            </a:gsLst>
            <a:lin ang="18900000" scaled="1"/>
            <a:tileRect/>
          </a:gradFill>
          <a:ln>
            <a:solidFill>
              <a:schemeClr val="bg1"/>
            </a:solidFill>
          </a:ln>
          <a:effectLst>
            <a:outerShdw blurRad="609600" dist="127000" dir="3000000" sx="96000" sy="96000" algn="t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28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2800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anose="02030600000101010101" pitchFamily="18" charset="-127"/>
                <a:ea typeface="HY헤드라인M" panose="02030600000101010101" pitchFamily="18" charset="-127"/>
              </a:rPr>
              <a:t>일탈</a:t>
            </a:r>
            <a:r>
              <a:rPr lang="en-US" altLang="ko-KR" sz="2800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2800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anose="02030600000101010101" pitchFamily="18" charset="-127"/>
                <a:ea typeface="HY헤드라인M" panose="02030600000101010101" pitchFamily="18" charset="-127"/>
              </a:rPr>
              <a:t>중단의 예외</a:t>
            </a:r>
          </a:p>
        </p:txBody>
      </p:sp>
    </p:spTree>
    <p:extLst>
      <p:ext uri="{BB962C8B-B14F-4D97-AF65-F5344CB8AC3E}">
        <p14:creationId xmlns:p14="http://schemas.microsoft.com/office/powerpoint/2010/main" val="3397136734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7"/>
          <p:cNvSpPr/>
          <p:nvPr/>
        </p:nvSpPr>
        <p:spPr>
          <a:xfrm>
            <a:off x="2838451" y="1304925"/>
            <a:ext cx="6591300" cy="4667249"/>
          </a:xfrm>
          <a:prstGeom prst="rect">
            <a:avLst/>
          </a:prstGeom>
          <a:solidFill>
            <a:srgbClr val="59B3A4">
              <a:alpha val="5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itchFamily="2" charset="2"/>
              <a:buChar char="u"/>
              <a:defRPr/>
            </a:pPr>
            <a:r>
              <a:rPr lang="ko-KR" altLang="en-US" b="1" dirty="0" smtClean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국민에게 </a:t>
            </a:r>
            <a:r>
              <a:rPr lang="ko-KR" altLang="en-US" b="1" dirty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부여된 선거권이나 국민투표권의 행사를 </a:t>
            </a:r>
            <a:endParaRPr lang="en-US" altLang="ko-KR" b="1" dirty="0">
              <a:ln>
                <a:solidFill>
                  <a:schemeClr val="bg2">
                    <a:lumMod val="50000"/>
                  </a:schemeClr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>
              <a:defRPr/>
            </a:pPr>
            <a:r>
              <a:rPr lang="ko-KR" altLang="en-US" b="1" dirty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    위해 경로상의 일탈 또는 중단이 있더라도 인정 </a:t>
            </a:r>
            <a:endParaRPr lang="en-US" altLang="ko-KR" b="1" dirty="0">
              <a:ln>
                <a:solidFill>
                  <a:schemeClr val="bg2">
                    <a:lumMod val="50000"/>
                  </a:schemeClr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>
              <a:defRPr/>
            </a:pPr>
            <a:endParaRPr lang="en-US" altLang="ko-KR" b="1" dirty="0">
              <a:ln>
                <a:solidFill>
                  <a:schemeClr val="bg2">
                    <a:lumMod val="50000"/>
                  </a:schemeClr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>
              <a:defRPr/>
            </a:pPr>
            <a:r>
              <a:rPr lang="en-US" altLang="ko-KR" sz="1600" b="1" dirty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    * </a:t>
            </a:r>
            <a:r>
              <a:rPr lang="ko-KR" altLang="en-US" sz="1600" b="1" dirty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단</a:t>
            </a:r>
            <a:r>
              <a:rPr lang="en-US" altLang="ko-KR" sz="1600" b="1" dirty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, </a:t>
            </a:r>
            <a:r>
              <a:rPr lang="ko-KR" altLang="en-US" sz="1600" b="1" dirty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투표권 행사 중의 사고는 불인정</a:t>
            </a:r>
            <a:endParaRPr lang="en-US" altLang="ko-KR" sz="1600" b="1" dirty="0">
              <a:ln>
                <a:solidFill>
                  <a:schemeClr val="bg2">
                    <a:lumMod val="50000"/>
                  </a:schemeClr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>
              <a:defRPr/>
            </a:pPr>
            <a:endParaRPr lang="en-US" altLang="ko-KR" sz="2000" b="1" dirty="0"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en-US" altLang="ko-KR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ko-KR" altLang="en-US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인정</a:t>
            </a:r>
            <a:r>
              <a:rPr lang="en-US" altLang="ko-KR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</a:p>
          <a:p>
            <a:pPr>
              <a:lnSpc>
                <a:spcPct val="150000"/>
              </a:lnSpc>
              <a:defRPr/>
            </a:pPr>
            <a:r>
              <a:rPr lang="ko-KR" altLang="en-US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출근길에 투표소에 들러 국회의원 선거를 하고 출근하던 중 발생한                          </a:t>
            </a:r>
            <a:endParaRPr lang="en-US" altLang="ko-KR" sz="1600" b="1" dirty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50000"/>
              </a:lnSpc>
              <a:defRPr/>
            </a:pPr>
            <a:r>
              <a:rPr lang="en-US" altLang="ko-KR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r>
              <a:rPr lang="ko-KR" altLang="en-US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사고</a:t>
            </a:r>
            <a:endParaRPr lang="en-US" altLang="ko-KR" sz="1600" b="1" dirty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endParaRPr lang="en-US" altLang="ko-KR" sz="700" b="1" dirty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en-US" altLang="ko-KR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ko-KR" altLang="en-US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불인정</a:t>
            </a:r>
            <a:r>
              <a:rPr lang="en-US" altLang="ko-KR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</a:p>
          <a:p>
            <a:pPr>
              <a:lnSpc>
                <a:spcPct val="150000"/>
              </a:lnSpc>
              <a:defRPr/>
            </a:pPr>
            <a:r>
              <a:rPr lang="ko-KR" altLang="en-US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퇴근 중 탁구 동호회 회장 선거를 위해 </a:t>
            </a:r>
            <a:r>
              <a:rPr lang="ko-KR" altLang="en-US" sz="1600" b="1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스포츠센터로 이동하던 중</a:t>
            </a:r>
            <a:endParaRPr lang="en-US" altLang="ko-KR" sz="1600" b="1" dirty="0" smtClean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50000"/>
              </a:lnSpc>
              <a:defRPr/>
            </a:pPr>
            <a:r>
              <a:rPr lang="en-US" altLang="ko-KR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ko-KR" sz="1600" b="1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ko-KR" altLang="en-US" sz="1600" b="1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발생한 </a:t>
            </a:r>
            <a:r>
              <a:rPr lang="ko-KR" altLang="en-US" sz="1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사고</a:t>
            </a:r>
            <a:endParaRPr lang="en-US" altLang="ko-KR" sz="1600" b="1" dirty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Rectangle 14"/>
          <p:cNvSpPr/>
          <p:nvPr/>
        </p:nvSpPr>
        <p:spPr>
          <a:xfrm>
            <a:off x="634999" y="1304925"/>
            <a:ext cx="2203451" cy="4667249"/>
          </a:xfrm>
          <a:prstGeom prst="rect">
            <a:avLst/>
          </a:prstGeom>
          <a:solidFill>
            <a:srgbClr val="3D877B">
              <a:alpha val="5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ko-KR" altLang="en-US" sz="2000" dirty="0">
                <a:ln w="3175" cmpd="sng"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선거권이나 </a:t>
            </a:r>
            <a:endParaRPr lang="en-US" altLang="ko-KR" sz="2000" dirty="0">
              <a:ln w="3175" cmpd="sng">
                <a:solidFill>
                  <a:schemeClr val="tx1">
                    <a:lumMod val="50000"/>
                    <a:lumOff val="50000"/>
                  </a:schemeClr>
                </a:solidFill>
              </a:ln>
              <a:solidFill>
                <a:schemeClr val="accent4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itchFamily="18" charset="-127"/>
              <a:ea typeface="HY견고딕" pitchFamily="18" charset="-127"/>
            </a:endParaRPr>
          </a:p>
          <a:p>
            <a:pPr algn="ctr">
              <a:defRPr/>
            </a:pPr>
            <a:r>
              <a:rPr lang="ko-KR" altLang="en-US" sz="2000" dirty="0">
                <a:ln w="3175" cmpd="sng"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국민투표권을 </a:t>
            </a:r>
            <a:endParaRPr lang="en-US" altLang="ko-KR" sz="2000" dirty="0">
              <a:ln w="3175" cmpd="sng">
                <a:solidFill>
                  <a:schemeClr val="tx1">
                    <a:lumMod val="50000"/>
                    <a:lumOff val="50000"/>
                  </a:schemeClr>
                </a:solidFill>
              </a:ln>
              <a:solidFill>
                <a:schemeClr val="accent4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itchFamily="18" charset="-127"/>
              <a:ea typeface="HY견고딕" pitchFamily="18" charset="-127"/>
            </a:endParaRPr>
          </a:p>
          <a:p>
            <a:pPr algn="ctr">
              <a:defRPr/>
            </a:pPr>
            <a:r>
              <a:rPr lang="ko-KR" altLang="en-US" sz="2000" dirty="0">
                <a:ln w="3175" cmpd="sng"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행사하는 행위 </a:t>
            </a:r>
            <a:endParaRPr lang="en-US" altLang="ko-KR" sz="2000" dirty="0">
              <a:ln w="3175" cmpd="sng">
                <a:solidFill>
                  <a:schemeClr val="tx1">
                    <a:lumMod val="50000"/>
                    <a:lumOff val="50000"/>
                  </a:schemeClr>
                </a:solidFill>
              </a:ln>
              <a:solidFill>
                <a:schemeClr val="accent4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itchFamily="18" charset="-127"/>
              <a:ea typeface="HY견고딕" pitchFamily="18" charset="-127"/>
            </a:endParaRPr>
          </a:p>
          <a:p>
            <a:pPr algn="ctr">
              <a:defRPr/>
            </a:pPr>
            <a:r>
              <a:rPr lang="ko-KR" altLang="en-US" sz="2000" dirty="0">
                <a:ln w="3175" cmpd="sng"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또는 </a:t>
            </a:r>
            <a:endParaRPr lang="en-US" altLang="ko-KR" sz="2000" dirty="0">
              <a:ln w="3175" cmpd="sng">
                <a:solidFill>
                  <a:schemeClr val="tx1">
                    <a:lumMod val="50000"/>
                    <a:lumOff val="50000"/>
                  </a:schemeClr>
                </a:solidFill>
              </a:ln>
              <a:solidFill>
                <a:schemeClr val="accent4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itchFamily="18" charset="-127"/>
              <a:ea typeface="HY견고딕" pitchFamily="18" charset="-127"/>
            </a:endParaRPr>
          </a:p>
          <a:p>
            <a:pPr algn="ctr">
              <a:defRPr/>
            </a:pPr>
            <a:r>
              <a:rPr lang="ko-KR" altLang="en-US" sz="2000" dirty="0">
                <a:ln w="3175" cmpd="sng"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이에 준하는 행위</a:t>
            </a:r>
          </a:p>
        </p:txBody>
      </p:sp>
      <p:sp>
        <p:nvSpPr>
          <p:cNvPr id="9" name="모서리가 둥근 직사각형 8"/>
          <p:cNvSpPr/>
          <p:nvPr/>
        </p:nvSpPr>
        <p:spPr>
          <a:xfrm>
            <a:off x="0" y="0"/>
            <a:ext cx="4258962" cy="738960"/>
          </a:xfrm>
          <a:prstGeom prst="roundRect">
            <a:avLst>
              <a:gd name="adj" fmla="val 6251"/>
            </a:avLst>
          </a:prstGeom>
          <a:gradFill flip="none" rotWithShape="1">
            <a:gsLst>
              <a:gs pos="0">
                <a:srgbClr val="5FC5DC"/>
              </a:gs>
              <a:gs pos="43000">
                <a:srgbClr val="00B0F0"/>
              </a:gs>
            </a:gsLst>
            <a:lin ang="18900000" scaled="1"/>
            <a:tileRect/>
          </a:gradFill>
          <a:ln>
            <a:solidFill>
              <a:schemeClr val="bg1"/>
            </a:solidFill>
          </a:ln>
          <a:effectLst>
            <a:outerShdw blurRad="609600" dist="127000" dir="3000000" sx="96000" sy="96000" algn="t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28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anose="02030600000101010101" pitchFamily="18" charset="-127"/>
                <a:ea typeface="HY헤드라인M" panose="02030600000101010101" pitchFamily="18" charset="-127"/>
              </a:rPr>
              <a:t>일탈</a:t>
            </a:r>
            <a:r>
              <a:rPr lang="en-US" altLang="ko-KR" sz="2800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2800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anose="02030600000101010101" pitchFamily="18" charset="-127"/>
                <a:ea typeface="HY헤드라인M" panose="02030600000101010101" pitchFamily="18" charset="-127"/>
              </a:rPr>
              <a:t>중단의 예외</a:t>
            </a:r>
          </a:p>
        </p:txBody>
      </p:sp>
    </p:spTree>
    <p:extLst>
      <p:ext uri="{BB962C8B-B14F-4D97-AF65-F5344CB8AC3E}">
        <p14:creationId xmlns:p14="http://schemas.microsoft.com/office/powerpoint/2010/main" val="3163318114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7240</TotalTime>
  <Words>1034</Words>
  <Application>Microsoft Office PowerPoint</Application>
  <PresentationFormat>A4 용지(210x297mm)</PresentationFormat>
  <Paragraphs>188</Paragraphs>
  <Slides>14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15" baseType="lpstr"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요청사항</dc:creator>
  <cp:lastModifiedBy>장태수</cp:lastModifiedBy>
  <cp:revision>187</cp:revision>
  <cp:lastPrinted>2017-11-13T09:00:54Z</cp:lastPrinted>
  <dcterms:created xsi:type="dcterms:W3CDTF">2017-08-31T07:23:31Z</dcterms:created>
  <dcterms:modified xsi:type="dcterms:W3CDTF">2019-06-26T00:39:10Z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_SA">
    <vt:lpwstr>C:\Users\56ter\Downloads\원본파일-다운-free-powerpoint-ppt-template-download-311.pptx</vt:lpwstr>
  </property>
</Properties>
</file>